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charts/chart3.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29"/>
  </p:notesMasterIdLst>
  <p:handoutMasterIdLst>
    <p:handoutMasterId r:id="rId30"/>
  </p:handoutMasterIdLst>
  <p:sldIdLst>
    <p:sldId id="258" r:id="rId2"/>
    <p:sldId id="259" r:id="rId3"/>
    <p:sldId id="257" r:id="rId4"/>
    <p:sldId id="260" r:id="rId5"/>
    <p:sldId id="311" r:id="rId6"/>
    <p:sldId id="309" r:id="rId7"/>
    <p:sldId id="274" r:id="rId8"/>
    <p:sldId id="269" r:id="rId9"/>
    <p:sldId id="270" r:id="rId10"/>
    <p:sldId id="296" r:id="rId11"/>
    <p:sldId id="271" r:id="rId12"/>
    <p:sldId id="272" r:id="rId13"/>
    <p:sldId id="273" r:id="rId14"/>
    <p:sldId id="276" r:id="rId15"/>
    <p:sldId id="295" r:id="rId16"/>
    <p:sldId id="277" r:id="rId17"/>
    <p:sldId id="281" r:id="rId18"/>
    <p:sldId id="316" r:id="rId19"/>
    <p:sldId id="299" r:id="rId20"/>
    <p:sldId id="312" r:id="rId21"/>
    <p:sldId id="304" r:id="rId22"/>
    <p:sldId id="313" r:id="rId23"/>
    <p:sldId id="314" r:id="rId24"/>
    <p:sldId id="300" r:id="rId25"/>
    <p:sldId id="301" r:id="rId26"/>
    <p:sldId id="306" r:id="rId27"/>
    <p:sldId id="290" r:id="rId28"/>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100" d="100"/>
          <a:sy n="100" d="100"/>
        </p:scale>
        <p:origin x="-294"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E:\PSST%20Presentations\PSST%20Paper%20Files\Chart\Graph%20presentation%20paper%20PSST%202016.08.26.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Book2"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4"/>
  <c:chart>
    <c:plotArea>
      <c:layout>
        <c:manualLayout>
          <c:layoutTarget val="inner"/>
          <c:xMode val="edge"/>
          <c:yMode val="edge"/>
          <c:x val="0.18058070866141734"/>
          <c:y val="0.17794059279175578"/>
          <c:w val="0.79395632837561958"/>
          <c:h val="0.7103485692337238"/>
        </c:manualLayout>
      </c:layout>
      <c:barChart>
        <c:barDir val="col"/>
        <c:grouping val="clustered"/>
        <c:ser>
          <c:idx val="0"/>
          <c:order val="0"/>
          <c:tx>
            <c:strRef>
              <c:f>Chart!$A$8</c:f>
              <c:strCache>
                <c:ptCount val="1"/>
                <c:pt idx="0">
                  <c:v>Days</c:v>
                </c:pt>
              </c:strCache>
            </c:strRef>
          </c:tx>
          <c:dLbls>
            <c:showVal val="1"/>
          </c:dLbls>
          <c:val>
            <c:numRef>
              <c:f>Chart!$A$4:$G$4</c:f>
              <c:numCache>
                <c:formatCode>General</c:formatCode>
                <c:ptCount val="7"/>
                <c:pt idx="0">
                  <c:v>0</c:v>
                </c:pt>
                <c:pt idx="1">
                  <c:v>0</c:v>
                </c:pt>
                <c:pt idx="2">
                  <c:v>0</c:v>
                </c:pt>
                <c:pt idx="3">
                  <c:v>0</c:v>
                </c:pt>
                <c:pt idx="4">
                  <c:v>0</c:v>
                </c:pt>
                <c:pt idx="5">
                  <c:v>0</c:v>
                </c:pt>
                <c:pt idx="6">
                  <c:v>0</c:v>
                </c:pt>
              </c:numCache>
            </c:numRef>
          </c:val>
        </c:ser>
        <c:ser>
          <c:idx val="1"/>
          <c:order val="1"/>
          <c:tx>
            <c:strRef>
              <c:f>Chart!$A$1</c:f>
              <c:strCache>
                <c:ptCount val="1"/>
                <c:pt idx="0">
                  <c:v>Loss in Sugarcane Weight from Harvesting to Crush.</c:v>
                </c:pt>
              </c:strCache>
            </c:strRef>
          </c:tx>
          <c:dLbls>
            <c:showVal val="1"/>
          </c:dLbls>
          <c:val>
            <c:numRef>
              <c:f>Chart!$A$5:$G$5</c:f>
              <c:numCache>
                <c:formatCode>0%</c:formatCode>
                <c:ptCount val="7"/>
                <c:pt idx="0">
                  <c:v>0</c:v>
                </c:pt>
                <c:pt idx="1">
                  <c:v>6.0000000000000109E-2</c:v>
                </c:pt>
                <c:pt idx="2" formatCode="0.00%">
                  <c:v>9.5000000000000154E-2</c:v>
                </c:pt>
                <c:pt idx="3" formatCode="0.00%">
                  <c:v>0.10700000000000012</c:v>
                </c:pt>
                <c:pt idx="4">
                  <c:v>0.13</c:v>
                </c:pt>
                <c:pt idx="5" formatCode="0.00%">
                  <c:v>0.18700000000000044</c:v>
                </c:pt>
                <c:pt idx="6">
                  <c:v>0.21000000000000021</c:v>
                </c:pt>
              </c:numCache>
            </c:numRef>
          </c:val>
        </c:ser>
        <c:axId val="61206912"/>
        <c:axId val="61208448"/>
      </c:barChart>
      <c:catAx>
        <c:axId val="61206912"/>
        <c:scaling>
          <c:orientation val="minMax"/>
        </c:scaling>
        <c:axPos val="b"/>
        <c:tickLblPos val="nextTo"/>
        <c:crossAx val="61208448"/>
        <c:crosses val="autoZero"/>
        <c:auto val="1"/>
        <c:lblAlgn val="ctr"/>
        <c:lblOffset val="100"/>
      </c:catAx>
      <c:valAx>
        <c:axId val="61208448"/>
        <c:scaling>
          <c:orientation val="minMax"/>
        </c:scaling>
        <c:axPos val="l"/>
        <c:majorGridlines/>
        <c:numFmt formatCode="General" sourceLinked="1"/>
        <c:tickLblPos val="nextTo"/>
        <c:crossAx val="61206912"/>
        <c:crosses val="autoZero"/>
        <c:crossBetween val="between"/>
      </c:valAx>
    </c:plotArea>
    <c:plotVisOnly val="1"/>
  </c:chart>
  <c:txPr>
    <a:bodyPr/>
    <a:lstStyle/>
    <a:p>
      <a:pPr>
        <a:defRPr sz="1800">
          <a:latin typeface="Adobe Garamond Pro Bold" pitchFamily="18" charset="0"/>
        </a:defRPr>
      </a:pPr>
      <a:endParaRPr lang="en-US"/>
    </a:p>
  </c:txPr>
  <c:externalData r:id="rId1"/>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barChart>
        <c:barDir val="col"/>
        <c:grouping val="clustered"/>
        <c:ser>
          <c:idx val="0"/>
          <c:order val="0"/>
          <c:dLbls>
            <c:txPr>
              <a:bodyPr/>
              <a:lstStyle/>
              <a:p>
                <a:pPr>
                  <a:defRPr b="1"/>
                </a:pPr>
                <a:endParaRPr lang="en-US"/>
              </a:p>
            </c:txPr>
            <c:showVal val="1"/>
          </c:dLbls>
          <c:cat>
            <c:multiLvlStrRef>
              <c:f>Sheet1!$I$1:$R$2</c:f>
              <c:multiLvlStrCache>
                <c:ptCount val="10"/>
                <c:lvl>
                  <c:pt idx="0">
                    <c:v>Target</c:v>
                  </c:pt>
                  <c:pt idx="1">
                    <c:v>Achievement</c:v>
                  </c:pt>
                  <c:pt idx="2">
                    <c:v>Target</c:v>
                  </c:pt>
                  <c:pt idx="3">
                    <c:v>Achievement</c:v>
                  </c:pt>
                  <c:pt idx="4">
                    <c:v>Target</c:v>
                  </c:pt>
                  <c:pt idx="5">
                    <c:v>Achievement</c:v>
                  </c:pt>
                  <c:pt idx="6">
                    <c:v>Target</c:v>
                  </c:pt>
                  <c:pt idx="7">
                    <c:v>Achievement</c:v>
                  </c:pt>
                  <c:pt idx="8">
                    <c:v>Target</c:v>
                  </c:pt>
                  <c:pt idx="9">
                    <c:v>Achievement</c:v>
                  </c:pt>
                </c:lvl>
                <c:lvl>
                  <c:pt idx="0">
                    <c:v>2019-20</c:v>
                  </c:pt>
                  <c:pt idx="2">
                    <c:v>2020-21</c:v>
                  </c:pt>
                  <c:pt idx="4">
                    <c:v>2021-22</c:v>
                  </c:pt>
                  <c:pt idx="6">
                    <c:v>2022-23</c:v>
                  </c:pt>
                  <c:pt idx="8">
                    <c:v>2023-24</c:v>
                  </c:pt>
                </c:lvl>
              </c:multiLvlStrCache>
            </c:multiLvlStrRef>
          </c:cat>
          <c:val>
            <c:numRef>
              <c:f>Sheet1!$I$3:$R$3</c:f>
              <c:numCache>
                <c:formatCode>General</c:formatCode>
                <c:ptCount val="10"/>
                <c:pt idx="0">
                  <c:v>8500</c:v>
                </c:pt>
                <c:pt idx="1">
                  <c:v>9136</c:v>
                </c:pt>
                <c:pt idx="2">
                  <c:v>9500</c:v>
                </c:pt>
                <c:pt idx="3">
                  <c:v>10700</c:v>
                </c:pt>
                <c:pt idx="4">
                  <c:v>6000</c:v>
                </c:pt>
                <c:pt idx="5">
                  <c:v>11925</c:v>
                </c:pt>
                <c:pt idx="6">
                  <c:v>6900</c:v>
                </c:pt>
                <c:pt idx="7">
                  <c:v>13440</c:v>
                </c:pt>
                <c:pt idx="8">
                  <c:v>7935</c:v>
                </c:pt>
                <c:pt idx="9">
                  <c:v>12286</c:v>
                </c:pt>
              </c:numCache>
            </c:numRef>
          </c:val>
        </c:ser>
        <c:dLbls>
          <c:showVal val="1"/>
        </c:dLbls>
        <c:overlap val="-25"/>
        <c:axId val="62794368"/>
        <c:axId val="62828928"/>
      </c:barChart>
      <c:catAx>
        <c:axId val="62794368"/>
        <c:scaling>
          <c:orientation val="minMax"/>
        </c:scaling>
        <c:axPos val="b"/>
        <c:majorTickMark val="none"/>
        <c:tickLblPos val="nextTo"/>
        <c:txPr>
          <a:bodyPr/>
          <a:lstStyle/>
          <a:p>
            <a:pPr>
              <a:defRPr b="1"/>
            </a:pPr>
            <a:endParaRPr lang="en-US"/>
          </a:p>
        </c:txPr>
        <c:crossAx val="62828928"/>
        <c:crosses val="autoZero"/>
        <c:auto val="1"/>
        <c:lblAlgn val="ctr"/>
        <c:lblOffset val="100"/>
      </c:catAx>
      <c:valAx>
        <c:axId val="62828928"/>
        <c:scaling>
          <c:orientation val="minMax"/>
        </c:scaling>
        <c:delete val="1"/>
        <c:axPos val="l"/>
        <c:numFmt formatCode="General" sourceLinked="1"/>
        <c:majorTickMark val="none"/>
        <c:tickLblPos val="nextTo"/>
        <c:crossAx val="62794368"/>
        <c:crosses val="autoZero"/>
        <c:crossBetween val="between"/>
      </c:valAx>
    </c:plotArea>
    <c:plotVisOnly val="1"/>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style val="37"/>
  <c:chart>
    <c:title>
      <c:tx>
        <c:rich>
          <a:bodyPr/>
          <a:lstStyle/>
          <a:p>
            <a:pPr>
              <a:defRPr/>
            </a:pPr>
            <a:r>
              <a:rPr lang="en-US"/>
              <a:t>5 Years Bio Cards Released Data at FSML Area</a:t>
            </a:r>
          </a:p>
        </c:rich>
      </c:tx>
      <c:layout/>
    </c:title>
    <c:plotArea>
      <c:layout/>
      <c:barChart>
        <c:barDir val="col"/>
        <c:grouping val="clustered"/>
        <c:ser>
          <c:idx val="0"/>
          <c:order val="0"/>
          <c:dLbls>
            <c:showVal val="1"/>
          </c:dLbls>
          <c:cat>
            <c:strRef>
              <c:f>Sheet1!$A$1:$E$1</c:f>
              <c:strCache>
                <c:ptCount val="5"/>
                <c:pt idx="0">
                  <c:v>2017-18</c:v>
                </c:pt>
                <c:pt idx="1">
                  <c:v>2018-19</c:v>
                </c:pt>
                <c:pt idx="2">
                  <c:v>2019-20</c:v>
                </c:pt>
                <c:pt idx="3">
                  <c:v>2020-21</c:v>
                </c:pt>
                <c:pt idx="4">
                  <c:v>2021-22</c:v>
                </c:pt>
              </c:strCache>
            </c:strRef>
          </c:cat>
          <c:val>
            <c:numRef>
              <c:f>Sheet1!$A$2:$E$2</c:f>
              <c:numCache>
                <c:formatCode>_(* #,##0_);_(* \(#,##0\);_(* "-"??_);_(@_)</c:formatCode>
                <c:ptCount val="5"/>
                <c:pt idx="0">
                  <c:v>1000320</c:v>
                </c:pt>
                <c:pt idx="1">
                  <c:v>800690</c:v>
                </c:pt>
                <c:pt idx="2">
                  <c:v>711471</c:v>
                </c:pt>
                <c:pt idx="3">
                  <c:v>776600</c:v>
                </c:pt>
                <c:pt idx="4">
                  <c:v>790400</c:v>
                </c:pt>
              </c:numCache>
            </c:numRef>
          </c:val>
        </c:ser>
        <c:gapWidth val="260"/>
        <c:overlap val="20"/>
        <c:axId val="62971904"/>
        <c:axId val="62973440"/>
      </c:barChart>
      <c:catAx>
        <c:axId val="62971904"/>
        <c:scaling>
          <c:orientation val="minMax"/>
        </c:scaling>
        <c:axPos val="b"/>
        <c:majorTickMark val="none"/>
        <c:tickLblPos val="nextTo"/>
        <c:crossAx val="62973440"/>
        <c:crosses val="autoZero"/>
        <c:auto val="1"/>
        <c:lblAlgn val="ctr"/>
        <c:lblOffset val="100"/>
      </c:catAx>
      <c:valAx>
        <c:axId val="62973440"/>
        <c:scaling>
          <c:orientation val="minMax"/>
        </c:scaling>
        <c:axPos val="l"/>
        <c:numFmt formatCode="_(* #,##0_);_(* \(#,##0\);_(* &quot;-&quot;??_);_(@_)" sourceLinked="1"/>
        <c:tickLblPos val="nextTo"/>
        <c:crossAx val="62971904"/>
        <c:crosses val="autoZero"/>
        <c:crossBetween val="between"/>
      </c:valAx>
    </c:plotArea>
    <c:plotVisOnly val="1"/>
  </c:chart>
  <c:txPr>
    <a:bodyPr/>
    <a:lstStyle/>
    <a:p>
      <a:pPr>
        <a:defRPr>
          <a:latin typeface="Adobe Garamond Pro Bold" pitchFamily="18" charset="0"/>
        </a:defRPr>
      </a:pPr>
      <a:endParaRPr lang="en-US"/>
    </a:p>
  </c:txPr>
  <c:externalData r:id="rId1"/>
</c:chartSpace>
</file>

<file path=ppt/drawings/drawing1.xml><?xml version="1.0" encoding="utf-8"?>
<c:userShapes xmlns:c="http://schemas.openxmlformats.org/drawingml/2006/chart">
  <cdr:relSizeAnchor xmlns:cdr="http://schemas.openxmlformats.org/drawingml/2006/chartDrawing">
    <cdr:from>
      <cdr:x>0.32465</cdr:x>
      <cdr:y>0.94901</cdr:y>
    </cdr:from>
    <cdr:to>
      <cdr:x>0.76042</cdr:x>
      <cdr:y>0.99717</cdr:y>
    </cdr:to>
    <cdr:sp macro="" textlink="">
      <cdr:nvSpPr>
        <cdr:cNvPr id="2" name="TextBox 1"/>
        <cdr:cNvSpPr txBox="1"/>
      </cdr:nvSpPr>
      <cdr:spPr>
        <a:xfrm xmlns:a="http://schemas.openxmlformats.org/drawingml/2006/main">
          <a:off x="1781175" y="3190875"/>
          <a:ext cx="2390775" cy="161925"/>
        </a:xfrm>
        <a:prstGeom xmlns:a="http://schemas.openxmlformats.org/drawingml/2006/main" prst="rect">
          <a:avLst/>
        </a:prstGeom>
      </cdr:spPr>
      <cdr:txBody>
        <a:bodyPr xmlns:a="http://schemas.openxmlformats.org/drawingml/2006/main" wrap="square" rtlCol="0" anchor="ctr"/>
        <a:lstStyle xmlns:a="http://schemas.openxmlformats.org/drawingml/2006/main"/>
        <a:p xmlns:a="http://schemas.openxmlformats.org/drawingml/2006/main">
          <a:pPr algn="ctr"/>
          <a:r>
            <a:rPr lang="en-US" sz="1400">
              <a:solidFill>
                <a:sysClr val="windowText" lastClr="000000"/>
              </a:solidFill>
            </a:rPr>
            <a:t>Days</a:t>
          </a:r>
        </a:p>
      </cdr:txBody>
    </cdr:sp>
  </cdr:relSizeAnchor>
  <cdr:relSizeAnchor xmlns:cdr="http://schemas.openxmlformats.org/drawingml/2006/chartDrawing">
    <cdr:from>
      <cdr:x>0.02257</cdr:x>
      <cdr:y>0.28496</cdr:y>
    </cdr:from>
    <cdr:to>
      <cdr:x>0.08681</cdr:x>
      <cdr:y>0.66491</cdr:y>
    </cdr:to>
    <cdr:sp macro="" textlink="">
      <cdr:nvSpPr>
        <cdr:cNvPr id="3" name="TextBox 2"/>
        <cdr:cNvSpPr txBox="1"/>
      </cdr:nvSpPr>
      <cdr:spPr>
        <a:xfrm xmlns:a="http://schemas.openxmlformats.org/drawingml/2006/main">
          <a:off x="123825" y="1028701"/>
          <a:ext cx="352425" cy="1371600"/>
        </a:xfrm>
        <a:prstGeom xmlns:a="http://schemas.openxmlformats.org/drawingml/2006/main" prst="rect">
          <a:avLst/>
        </a:prstGeom>
      </cdr:spPr>
      <cdr:txBody>
        <a:bodyPr xmlns:a="http://schemas.openxmlformats.org/drawingml/2006/main" vert="vert270" wrap="square" rtlCol="0" anchor="ctr" anchorCtr="0"/>
        <a:lstStyle xmlns:a="http://schemas.openxmlformats.org/drawingml/2006/main"/>
        <a:p xmlns:a="http://schemas.openxmlformats.org/drawingml/2006/main">
          <a:pPr algn="ctr"/>
          <a:r>
            <a:rPr lang="en-US" sz="1800"/>
            <a:t>Percent</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9CA01285-1280-4CC3-A7CC-5BAB1AADDF18}" type="datetimeFigureOut">
              <a:rPr lang="en-US" smtClean="0"/>
              <a:pPr/>
              <a:t>07/09/2023</a:t>
            </a:fld>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C6625526-FA63-43CA-BE24-85E89B080103}" type="slidenum">
              <a:rPr lang="en-US" smtClean="0"/>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D2DEFFF1-6F03-4B91-A544-97D05AC222A8}" type="datetimeFigureOut">
              <a:rPr lang="en-US" smtClean="0"/>
              <a:pPr/>
              <a:t>07/09/2023</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0B8F5BAF-FCC3-4BEF-AE29-634D3149B92F}" type="slidenum">
              <a:rPr lang="en-US" smtClean="0"/>
              <a:pPr/>
              <a:t>‹#›</a:t>
            </a:fld>
            <a:endParaRPr lang="en-US"/>
          </a:p>
        </p:txBody>
      </p:sp>
    </p:spTree>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B8F5BAF-FCC3-4BEF-AE29-634D3149B92F}" type="slidenum">
              <a:rPr lang="en-US" smtClean="0"/>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A82641-35AD-4FB5-9292-D3F7BD50F9FE}" type="slidenum">
              <a:rPr lang="en-US" smtClean="0"/>
              <a:pPr/>
              <a:t>19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ED7DF31-8FE3-4F31-9AEF-F37AFA5AD383}" type="slidenum">
              <a:rPr lang="en-US" smtClean="0"/>
              <a:pPr/>
              <a:t>21</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5713" y="720725"/>
            <a:ext cx="4800600" cy="3600450"/>
          </a:xfrm>
        </p:spPr>
      </p:sp>
      <p:sp>
        <p:nvSpPr>
          <p:cNvPr id="3" name="Notes Placeholder 2"/>
          <p:cNvSpPr>
            <a:spLocks noGrp="1"/>
          </p:cNvSpPr>
          <p:nvPr>
            <p:ph type="body" idx="1"/>
          </p:nvPr>
        </p:nvSpPr>
        <p:spPr/>
        <p:txBody>
          <a:bodyPr>
            <a:normAutofit/>
          </a:bodyPr>
          <a:lstStyle/>
          <a:p>
            <a:endParaRPr lang="en-US" dirty="0"/>
          </a:p>
        </p:txBody>
      </p:sp>
      <p:sp>
        <p:nvSpPr>
          <p:cNvPr id="5" name="Slide Number Placeholder 4"/>
          <p:cNvSpPr>
            <a:spLocks noGrp="1"/>
          </p:cNvSpPr>
          <p:nvPr>
            <p:ph type="sldNum" sz="quarter" idx="11"/>
          </p:nvPr>
        </p:nvSpPr>
        <p:spPr/>
        <p:txBody>
          <a:bodyPr/>
          <a:lstStyle/>
          <a:p>
            <a:fld id="{0B8F5BAF-FCC3-4BEF-AE29-634D3149B92F}" type="slidenum">
              <a:rPr lang="en-US" smtClean="0"/>
              <a:pPr/>
              <a:t>24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B4EE6E-C0DF-4EB1-8875-16F6BF599544}" type="slidenum">
              <a:rPr lang="en-US" smtClean="0"/>
              <a:pPr/>
              <a:t>25</a:t>
            </a:fld>
            <a:endParaRPr lang="en-US"/>
          </a:p>
        </p:txBody>
      </p:sp>
    </p:spTree>
    <p:extLst>
      <p:ext uri="{BB962C8B-B14F-4D97-AF65-F5344CB8AC3E}">
        <p14:creationId xmlns:p14="http://schemas.microsoft.com/office/powerpoint/2010/main" xmlns="" val="39320097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BA5076AC-0AFF-47CB-AB12-7C9F129B895B}" type="datetime1">
              <a:rPr lang="en-US" smtClean="0"/>
              <a:t>07/09/2023</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ransition>
    <p:wipe dir="d"/>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B04BA9A-4D2B-4812-8093-947F1C55422E}" type="datetime1">
              <a:rPr lang="en-US" smtClean="0"/>
              <a:t>07/09/2023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wipe dir="d"/>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C4EE09F-0396-4504-AF8A-E78ACA53EDAF}" type="datetime1">
              <a:rPr lang="en-US" smtClean="0"/>
              <a:t>07/09/2023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wipe dir="d"/>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Agenda">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xmlns="" id="{8695A76E-1EF3-4F47-9E87-6FCAB7D5DFE2}"/>
              </a:ext>
            </a:extLst>
          </p:cNvPr>
          <p:cNvSpPr>
            <a:spLocks noGrp="1"/>
          </p:cNvSpPr>
          <p:nvPr>
            <p:ph type="title"/>
          </p:nvPr>
        </p:nvSpPr>
        <p:spPr>
          <a:xfrm>
            <a:off x="4203640" y="860615"/>
            <a:ext cx="4441709" cy="1272986"/>
          </a:xfrm>
          <a:prstGeom prst="rect">
            <a:avLst/>
          </a:prstGeom>
        </p:spPr>
        <p:txBody>
          <a:bodyPr>
            <a:normAutofit/>
          </a:bodyPr>
          <a:lstStyle/>
          <a:p>
            <a:endParaRPr lang="en-US" sz="4000" dirty="0"/>
          </a:p>
        </p:txBody>
      </p:sp>
      <p:sp>
        <p:nvSpPr>
          <p:cNvPr id="18" name="Picture Placeholder 16">
            <a:extLst>
              <a:ext uri="{FF2B5EF4-FFF2-40B4-BE49-F238E27FC236}">
                <a16:creationId xmlns:a16="http://schemas.microsoft.com/office/drawing/2014/main" xmlns="" id="{EAD023B5-9ABC-4D4A-A1AD-D4D83D662192}"/>
              </a:ext>
            </a:extLst>
          </p:cNvPr>
          <p:cNvSpPr>
            <a:spLocks noGrp="1"/>
          </p:cNvSpPr>
          <p:nvPr>
            <p:ph type="pic" sz="quarter" idx="13" hasCustomPrompt="1"/>
          </p:nvPr>
        </p:nvSpPr>
        <p:spPr>
          <a:xfrm>
            <a:off x="5" y="1"/>
            <a:ext cx="3657599" cy="6858000"/>
          </a:xfrm>
          <a:prstGeom prst="rect">
            <a:avLst/>
          </a:prstGeom>
        </p:spPr>
        <p:txBody>
          <a:bodyPr/>
          <a:lstStyle>
            <a:lvl1pPr marL="0" indent="0" algn="ctr">
              <a:buNone/>
              <a:defRPr/>
            </a:lvl1pPr>
          </a:lstStyle>
          <a:p>
            <a:r>
              <a:rPr lang="en-US" dirty="0"/>
              <a:t>Insert photo here</a:t>
            </a:r>
          </a:p>
        </p:txBody>
      </p:sp>
      <p:cxnSp>
        <p:nvCxnSpPr>
          <p:cNvPr id="10" name="Straight Connector 9">
            <a:extLst>
              <a:ext uri="{FF2B5EF4-FFF2-40B4-BE49-F238E27FC236}">
                <a16:creationId xmlns:a16="http://schemas.microsoft.com/office/drawing/2014/main" xmlns="" id="{C0AFB647-646C-4130-9EF5-C19C686B184A}"/>
              </a:ext>
              <a:ext uri="{C183D7F6-B498-43B3-948B-1728B52AA6E4}">
                <adec:decorative xmlns:adec="http://schemas.microsoft.com/office/drawing/2017/decorative" xmlns="" val="1"/>
              </a:ext>
            </a:extLst>
          </p:cNvPr>
          <p:cNvCxnSpPr>
            <a:cxnSpLocks/>
          </p:cNvCxnSpPr>
          <p:nvPr userDrawn="1"/>
        </p:nvCxnSpPr>
        <p:spPr>
          <a:xfrm>
            <a:off x="4286252" y="738013"/>
            <a:ext cx="4257675"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xmlns="" id="{A09D5546-AD01-4B29-B174-EDA7105100BE}"/>
              </a:ext>
            </a:extLst>
          </p:cNvPr>
          <p:cNvSpPr>
            <a:spLocks noGrp="1"/>
          </p:cNvSpPr>
          <p:nvPr>
            <p:ph idx="1"/>
          </p:nvPr>
        </p:nvSpPr>
        <p:spPr>
          <a:xfrm>
            <a:off x="4175208" y="2133600"/>
            <a:ext cx="4504450" cy="3774464"/>
          </a:xfrm>
          <a:prstGeom prst="rect">
            <a:avLst/>
          </a:prstGeom>
        </p:spPr>
        <p:txBody>
          <a:bodyPr>
            <a:normAutofit/>
          </a:bodyPr>
          <a:lstStyle>
            <a:lvl1pPr marL="0" indent="0">
              <a:lnSpc>
                <a:spcPct val="100000"/>
              </a:lnSpc>
              <a:buNone/>
              <a:defRPr sz="1800"/>
            </a:lvl1pPr>
          </a:lstStyle>
          <a:p>
            <a:endParaRPr lang="en-US" dirty="0"/>
          </a:p>
        </p:txBody>
      </p:sp>
      <p:cxnSp>
        <p:nvCxnSpPr>
          <p:cNvPr id="12" name="Straight Connector 11">
            <a:extLst>
              <a:ext uri="{FF2B5EF4-FFF2-40B4-BE49-F238E27FC236}">
                <a16:creationId xmlns:a16="http://schemas.microsoft.com/office/drawing/2014/main" xmlns="" id="{5C0A0972-FD9A-4E9D-A0A3-BD0AF8C7B74C}"/>
              </a:ext>
              <a:ext uri="{C183D7F6-B498-43B3-948B-1728B52AA6E4}">
                <adec:decorative xmlns:adec="http://schemas.microsoft.com/office/drawing/2017/decorative" xmlns="" val="1"/>
              </a:ext>
            </a:extLst>
          </p:cNvPr>
          <p:cNvCxnSpPr>
            <a:cxnSpLocks/>
          </p:cNvCxnSpPr>
          <p:nvPr userDrawn="1"/>
        </p:nvCxnSpPr>
        <p:spPr>
          <a:xfrm>
            <a:off x="4286252" y="6134100"/>
            <a:ext cx="42576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Footer Placeholder 4">
            <a:extLst>
              <a:ext uri="{FF2B5EF4-FFF2-40B4-BE49-F238E27FC236}">
                <a16:creationId xmlns:a16="http://schemas.microsoft.com/office/drawing/2014/main" xmlns="" id="{F3B2F557-7BE5-4154-A82F-928EE54A585D}"/>
              </a:ext>
            </a:extLst>
          </p:cNvPr>
          <p:cNvSpPr>
            <a:spLocks noGrp="1"/>
          </p:cNvSpPr>
          <p:nvPr>
            <p:ph type="ftr" sz="quarter" idx="11"/>
          </p:nvPr>
        </p:nvSpPr>
        <p:spPr>
          <a:xfrm>
            <a:off x="536538" y="6356361"/>
            <a:ext cx="3404795" cy="365125"/>
          </a:xfrm>
          <a:prstGeom prst="rect">
            <a:avLst/>
          </a:prstGeom>
        </p:spPr>
        <p:txBody>
          <a:bodyPr/>
          <a:lstStyle>
            <a:lvl1pPr>
              <a:defRPr>
                <a:solidFill>
                  <a:schemeClr val="bg1"/>
                </a:solidFill>
                <a:effectLst/>
              </a:defRPr>
            </a:lvl1pPr>
          </a:lstStyle>
          <a:p>
            <a:endParaRPr lang="en-US" dirty="0"/>
          </a:p>
        </p:txBody>
      </p:sp>
      <p:sp>
        <p:nvSpPr>
          <p:cNvPr id="14" name="Date Placeholder 3">
            <a:extLst>
              <a:ext uri="{FF2B5EF4-FFF2-40B4-BE49-F238E27FC236}">
                <a16:creationId xmlns:a16="http://schemas.microsoft.com/office/drawing/2014/main" xmlns="" id="{DE54A7E3-1026-464C-BB67-2D7F714067E7}"/>
              </a:ext>
            </a:extLst>
          </p:cNvPr>
          <p:cNvSpPr>
            <a:spLocks noGrp="1"/>
          </p:cNvSpPr>
          <p:nvPr>
            <p:ph type="dt" sz="half" idx="10"/>
          </p:nvPr>
        </p:nvSpPr>
        <p:spPr>
          <a:xfrm>
            <a:off x="6277087" y="6356361"/>
            <a:ext cx="1944446" cy="365125"/>
          </a:xfrm>
          <a:prstGeom prst="rect">
            <a:avLst/>
          </a:prstGeom>
        </p:spPr>
        <p:txBody>
          <a:bodyPr/>
          <a:lstStyle/>
          <a:p>
            <a:fld id="{4AB30862-E753-4688-B0F5-B98D17EE68C6}" type="datetime1">
              <a:rPr lang="en-US" smtClean="0"/>
              <a:t>07/09/2023</a:t>
            </a:fld>
            <a:endParaRPr lang="en-US" dirty="0"/>
          </a:p>
        </p:txBody>
      </p:sp>
      <p:sp>
        <p:nvSpPr>
          <p:cNvPr id="15" name="Slide Number Placeholder 5">
            <a:extLst>
              <a:ext uri="{FF2B5EF4-FFF2-40B4-BE49-F238E27FC236}">
                <a16:creationId xmlns:a16="http://schemas.microsoft.com/office/drawing/2014/main" xmlns="" id="{F1723F54-B646-4D12-AEA1-08269C254710}"/>
              </a:ext>
            </a:extLst>
          </p:cNvPr>
          <p:cNvSpPr>
            <a:spLocks noGrp="1"/>
          </p:cNvSpPr>
          <p:nvPr>
            <p:ph type="sldNum" sz="quarter" idx="12"/>
          </p:nvPr>
        </p:nvSpPr>
        <p:spPr>
          <a:xfrm>
            <a:off x="8189260" y="6356361"/>
            <a:ext cx="504266" cy="365125"/>
          </a:xfrm>
          <a:prstGeom prst="rect">
            <a:avLst/>
          </a:prstGeom>
        </p:spPr>
        <p:txBody>
          <a:bodyPr/>
          <a:lstStyle/>
          <a:p>
            <a:fld id="{E30AF5A0-43BB-4336-8627-9123B9144D80}" type="slidenum">
              <a:rPr lang="en-US" smtClean="0"/>
              <a:pPr/>
              <a:t>‹#›</a:t>
            </a:fld>
            <a:endParaRPr lang="en-US" dirty="0"/>
          </a:p>
        </p:txBody>
      </p:sp>
    </p:spTree>
    <p:extLst>
      <p:ext uri="{BB962C8B-B14F-4D97-AF65-F5344CB8AC3E}">
        <p14:creationId xmlns:p14="http://schemas.microsoft.com/office/powerpoint/2010/main" xmlns="" val="31346485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832C909-0A8C-4D2A-8AD3-0DB1166A7E8D}" type="datetime1">
              <a:rPr lang="en-US" smtClean="0"/>
              <a:t>07/09/2023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wipe dir="d"/>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CA3E3CAB-B513-47A0-AC1C-8BAF4441D300}" type="datetime1">
              <a:rPr lang="en-US" smtClean="0"/>
              <a:t>07/09/2023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ransition>
    <p:wipe dir="d"/>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FD468AF-68C3-4298-BEF1-2CB5F3C5DB1F}" type="datetime1">
              <a:rPr lang="en-US" smtClean="0"/>
              <a:t>07/09/2023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wipe dir="d"/>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28C8EE47-A896-4D1B-B336-7880724288CE}" type="datetime1">
              <a:rPr lang="en-US" smtClean="0"/>
              <a:t>07/09/2023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wipe dir="d"/>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B765159D-4ACC-4114-9FB7-A6ECC1808A65}" type="datetime1">
              <a:rPr lang="en-US" smtClean="0"/>
              <a:t>07/09/2023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wipe dir="d"/>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4401FE-2803-47EA-B9A0-2B591407AFCF}" type="datetime1">
              <a:rPr lang="en-US" smtClean="0"/>
              <a:t>07/09/2023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wipe dir="d"/>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754AEAE-FB09-49A0-9046-A01C641ADC5F}" type="datetime1">
              <a:rPr lang="en-US" smtClean="0"/>
              <a:t>07/09/2023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wipe dir="d"/>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B4A49150-523D-429A-A0DE-E89F494A1018}" type="datetime1">
              <a:rPr lang="en-US" smtClean="0"/>
              <a:t>07/09/2023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B6F15528-21DE-4FAA-801E-634DDDAF4B2B}"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transition>
    <p:wipe dir="d"/>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DA73026D-B064-47DA-BC3A-5667BCACC850}" type="datetime1">
              <a:rPr lang="en-US" smtClean="0"/>
              <a:t>07/09/2023</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6F15528-21DE-4FAA-801E-634DDDAF4B2B}"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7" r:id="rId12"/>
  </p:sldLayoutIdLst>
  <p:transition>
    <p:wipe dir="d"/>
  </p:transition>
  <p:timing>
    <p:tnLst>
      <p:par>
        <p:cTn id="1" dur="indefinite" restart="never" nodeType="tmRoot"/>
      </p:par>
    </p:tnLst>
  </p:timing>
  <p:hf sldNum="0"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2.jpeg"/><Relationship Id="rId7" Type="http://schemas.openxmlformats.org/officeDocument/2006/relationships/image" Target="../media/image36.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 Id="rId5" Type="http://schemas.openxmlformats.org/officeDocument/2006/relationships/image" Target="../media/image40.jpeg"/><Relationship Id="rId4" Type="http://schemas.openxmlformats.org/officeDocument/2006/relationships/image" Target="../media/image39.jpeg"/></Relationships>
</file>

<file path=ppt/slides/_rels/slide21.xml.rels><?xml version="1.0" encoding="UTF-8" standalone="yes"?>
<Relationships xmlns="http://schemas.openxmlformats.org/package/2006/relationships"><Relationship Id="rId3" Type="http://schemas.openxmlformats.org/officeDocument/2006/relationships/image" Target="../media/image41.jpeg"/><Relationship Id="rId7" Type="http://schemas.openxmlformats.org/officeDocument/2006/relationships/image" Target="../media/image45.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jpeg"/><Relationship Id="rId4" Type="http://schemas.openxmlformats.org/officeDocument/2006/relationships/image" Target="../media/image42.jpeg"/></Relationships>
</file>

<file path=ppt/slides/_rels/slide2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2.xml"/><Relationship Id="rId5" Type="http://schemas.openxmlformats.org/officeDocument/2006/relationships/image" Target="../media/image49.jpeg"/><Relationship Id="rId4" Type="http://schemas.openxmlformats.org/officeDocument/2006/relationships/image" Target="../media/image48.jpeg"/></Relationships>
</file>

<file path=ppt/slides/_rels/slide23.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3.xml"/><Relationship Id="rId4" Type="http://schemas.openxmlformats.org/officeDocument/2006/relationships/chart" Target="../charts/chart2.xml"/></Relationships>
</file>

<file path=ppt/slides/_rels/slide24.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55.jpeg"/><Relationship Id="rId5" Type="http://schemas.openxmlformats.org/officeDocument/2006/relationships/image" Target="../media/image54.jpeg"/><Relationship Id="rId4" Type="http://schemas.openxmlformats.org/officeDocument/2006/relationships/image" Target="../media/image53.jpeg"/></Relationships>
</file>

<file path=ppt/slides/_rels/slide25.xml.rels><?xml version="1.0" encoding="UTF-8" standalone="yes"?>
<Relationships xmlns="http://schemas.openxmlformats.org/package/2006/relationships"><Relationship Id="rId3" Type="http://schemas.openxmlformats.org/officeDocument/2006/relationships/chart" Target="../charts/chart3.xml"/><Relationship Id="rId7" Type="http://schemas.openxmlformats.org/officeDocument/2006/relationships/image" Target="../media/image59.jpe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58.jpeg"/><Relationship Id="rId5" Type="http://schemas.openxmlformats.org/officeDocument/2006/relationships/image" Target="../media/image57.jpeg"/><Relationship Id="rId4" Type="http://schemas.openxmlformats.org/officeDocument/2006/relationships/image" Target="../media/image56.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4"/>
          <p:cNvSpPr>
            <a:spLocks noGrp="1" noChangeArrowheads="1"/>
          </p:cNvSpPr>
          <p:nvPr>
            <p:ph type="ctrTitle"/>
          </p:nvPr>
        </p:nvSpPr>
        <p:spPr/>
        <p:txBody>
          <a:bodyPr/>
          <a:lstStyle/>
          <a:p>
            <a:pPr eaLnBrk="1" fontAlgn="auto" hangingPunct="1">
              <a:spcAft>
                <a:spcPts val="0"/>
              </a:spcAft>
              <a:defRPr/>
            </a:pPr>
            <a:endParaRPr lang="en-US" smtClean="0"/>
          </a:p>
        </p:txBody>
      </p:sp>
      <p:sp>
        <p:nvSpPr>
          <p:cNvPr id="3076" name="Rectangle 6"/>
          <p:cNvSpPr>
            <a:spLocks noGrp="1" noChangeArrowheads="1"/>
          </p:cNvSpPr>
          <p:nvPr>
            <p:ph type="subTitle" idx="1"/>
          </p:nvPr>
        </p:nvSpPr>
        <p:spPr/>
        <p:txBody>
          <a:bodyPr>
            <a:normAutofit/>
          </a:bodyPr>
          <a:lstStyle/>
          <a:p>
            <a:pPr eaLnBrk="1" fontAlgn="auto" hangingPunct="1">
              <a:spcAft>
                <a:spcPts val="0"/>
              </a:spcAft>
              <a:buFont typeface="Wingdings 2"/>
              <a:buNone/>
              <a:defRPr/>
            </a:pPr>
            <a:endParaRPr lang="en-US" smtClean="0"/>
          </a:p>
        </p:txBody>
      </p:sp>
      <p:pic>
        <p:nvPicPr>
          <p:cNvPr id="14341" name="Picture 5" descr="Bismillah.jpg"/>
          <p:cNvPicPr>
            <a:picLocks noChangeAspect="1"/>
          </p:cNvPicPr>
          <p:nvPr/>
        </p:nvPicPr>
        <p:blipFill>
          <a:blip r:embed="rId2"/>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134112"/>
            <a:ext cx="8229600" cy="932688"/>
          </a:xfrm>
        </p:spPr>
        <p:txBody>
          <a:bodyPr>
            <a:normAutofit/>
          </a:bodyPr>
          <a:lstStyle/>
          <a:p>
            <a:pPr algn="ctr"/>
            <a:r>
              <a:rPr lang="en-US" sz="4400" b="1" u="sng" dirty="0" smtClean="0"/>
              <a:t>MEASURED IN-FIELD LOSSES</a:t>
            </a:r>
            <a:endParaRPr lang="en-US" sz="4400" b="1" dirty="0"/>
          </a:p>
        </p:txBody>
      </p:sp>
      <p:pic>
        <p:nvPicPr>
          <p:cNvPr id="1026" name="Picture 2" descr="E:\PSST Presentations\Presentation 50th Convention\DSC05422.JPG"/>
          <p:cNvPicPr>
            <a:picLocks noChangeAspect="1" noChangeArrowheads="1"/>
          </p:cNvPicPr>
          <p:nvPr/>
        </p:nvPicPr>
        <p:blipFill>
          <a:blip r:embed="rId2"/>
          <a:srcRect/>
          <a:stretch>
            <a:fillRect/>
          </a:stretch>
        </p:blipFill>
        <p:spPr bwMode="auto">
          <a:xfrm>
            <a:off x="457200" y="1295400"/>
            <a:ext cx="3733800" cy="4724400"/>
          </a:xfrm>
          <a:prstGeom prst="rect">
            <a:avLst/>
          </a:prstGeom>
          <a:noFill/>
        </p:spPr>
      </p:pic>
      <p:pic>
        <p:nvPicPr>
          <p:cNvPr id="1027" name="Picture 3" descr="E:\PSST Presentations\Presentation 50th Convention\DSC05426.JPG"/>
          <p:cNvPicPr>
            <a:picLocks noChangeAspect="1" noChangeArrowheads="1"/>
          </p:cNvPicPr>
          <p:nvPr/>
        </p:nvPicPr>
        <p:blipFill>
          <a:blip r:embed="rId3"/>
          <a:srcRect/>
          <a:stretch>
            <a:fillRect/>
          </a:stretch>
        </p:blipFill>
        <p:spPr bwMode="auto">
          <a:xfrm>
            <a:off x="4408281" y="1295400"/>
            <a:ext cx="4354720" cy="4800600"/>
          </a:xfrm>
          <a:prstGeom prst="rect">
            <a:avLst/>
          </a:prstGeom>
          <a:noFill/>
        </p:spPr>
      </p:pic>
    </p:spTree>
  </p:cSld>
  <p:clrMapOvr>
    <a:masterClrMapping/>
  </p:clrMapOvr>
  <p:transition>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normAutofit fontScale="90000"/>
          </a:bodyPr>
          <a:lstStyle/>
          <a:p>
            <a:pPr algn="ctr"/>
            <a:r>
              <a:rPr lang="en-US" sz="4900" b="1" dirty="0" smtClean="0"/>
              <a:t>SMART FARMING</a:t>
            </a:r>
            <a:r>
              <a:rPr lang="en-US" b="1" dirty="0" smtClean="0"/>
              <a:t/>
            </a:r>
            <a:br>
              <a:rPr lang="en-US" b="1" dirty="0" smtClean="0"/>
            </a:br>
            <a:r>
              <a:rPr lang="en-US" sz="2700" b="1" dirty="0" smtClean="0"/>
              <a:t>Pictorial View</a:t>
            </a:r>
            <a:r>
              <a:rPr lang="en-US" dirty="0" smtClean="0"/>
              <a:t/>
            </a:r>
            <a:br>
              <a:rPr lang="en-US" dirty="0" smtClean="0"/>
            </a:br>
            <a:endParaRPr lang="en-US" dirty="0"/>
          </a:p>
        </p:txBody>
      </p:sp>
      <p:pic>
        <p:nvPicPr>
          <p:cNvPr id="2050" name="Picture 2" descr="E:\PSST Presentations\PSST Paper Files\PSST Paper Pictures\DSC02619.JPG"/>
          <p:cNvPicPr>
            <a:picLocks noChangeAspect="1" noChangeArrowheads="1"/>
          </p:cNvPicPr>
          <p:nvPr/>
        </p:nvPicPr>
        <p:blipFill>
          <a:blip r:embed="rId2" cstate="print"/>
          <a:srcRect l="9302" r="23256"/>
          <a:stretch>
            <a:fillRect/>
          </a:stretch>
        </p:blipFill>
        <p:spPr bwMode="auto">
          <a:xfrm>
            <a:off x="1143000" y="1157784"/>
            <a:ext cx="2819400" cy="2461526"/>
          </a:xfrm>
          <a:prstGeom prst="rect">
            <a:avLst/>
          </a:prstGeom>
          <a:noFill/>
        </p:spPr>
      </p:pic>
      <p:pic>
        <p:nvPicPr>
          <p:cNvPr id="2051" name="Picture 3" descr="E:\PSST Presentations\PSST Paper Files\PSST Paper Pictures\DSC03766.JPG"/>
          <p:cNvPicPr>
            <a:picLocks noChangeAspect="1" noChangeArrowheads="1"/>
          </p:cNvPicPr>
          <p:nvPr/>
        </p:nvPicPr>
        <p:blipFill>
          <a:blip r:embed="rId3" cstate="print"/>
          <a:srcRect b="13322"/>
          <a:stretch>
            <a:fillRect/>
          </a:stretch>
        </p:blipFill>
        <p:spPr bwMode="auto">
          <a:xfrm>
            <a:off x="1143000" y="3962400"/>
            <a:ext cx="2514600" cy="2438400"/>
          </a:xfrm>
          <a:prstGeom prst="rect">
            <a:avLst/>
          </a:prstGeom>
          <a:noFill/>
        </p:spPr>
      </p:pic>
      <p:sp>
        <p:nvSpPr>
          <p:cNvPr id="7" name="Rectangle 6"/>
          <p:cNvSpPr/>
          <p:nvPr/>
        </p:nvSpPr>
        <p:spPr>
          <a:xfrm>
            <a:off x="1143000" y="3581400"/>
            <a:ext cx="7086600" cy="307777"/>
          </a:xfrm>
          <a:prstGeom prst="rect">
            <a:avLst/>
          </a:prstGeom>
        </p:spPr>
        <p:txBody>
          <a:bodyPr wrap="square">
            <a:spAutoFit/>
          </a:bodyPr>
          <a:lstStyle/>
          <a:p>
            <a:pPr algn="ctr"/>
            <a:r>
              <a:rPr lang="en-US" sz="1400" b="1" dirty="0" smtClean="0">
                <a:latin typeface="Adobe Garamond Pro Bold" pitchFamily="18" charset="0"/>
              </a:rPr>
              <a:t>Proper Harvested Ratooning Crop</a:t>
            </a:r>
            <a:endParaRPr lang="en-US" sz="1400" dirty="0">
              <a:latin typeface="Adobe Garamond Pro Bold" pitchFamily="18" charset="0"/>
            </a:endParaRPr>
          </a:p>
        </p:txBody>
      </p:sp>
      <p:sp>
        <p:nvSpPr>
          <p:cNvPr id="9" name="Rectangle 8"/>
          <p:cNvSpPr/>
          <p:nvPr/>
        </p:nvSpPr>
        <p:spPr>
          <a:xfrm>
            <a:off x="1143000" y="6474023"/>
            <a:ext cx="7086600" cy="307777"/>
          </a:xfrm>
          <a:prstGeom prst="rect">
            <a:avLst/>
          </a:prstGeom>
        </p:spPr>
        <p:txBody>
          <a:bodyPr wrap="square">
            <a:spAutoFit/>
          </a:bodyPr>
          <a:lstStyle/>
          <a:p>
            <a:pPr algn="ctr"/>
            <a:r>
              <a:rPr lang="en-US" sz="1400" b="1" dirty="0" smtClean="0">
                <a:latin typeface="Adobe Garamond Pro Bold" pitchFamily="18" charset="0"/>
              </a:rPr>
              <a:t>Cane Harvested by Smart Harvesting Knife</a:t>
            </a:r>
            <a:endParaRPr lang="en-US" sz="1400" dirty="0">
              <a:latin typeface="Adobe Garamond Pro Bold" pitchFamily="18" charset="0"/>
            </a:endParaRPr>
          </a:p>
        </p:txBody>
      </p:sp>
      <p:pic>
        <p:nvPicPr>
          <p:cNvPr id="1026" name="Picture 2" descr="E:\PSST Presentations\Presentation 50th Convention\Copy of DSC03407.JPG"/>
          <p:cNvPicPr>
            <a:picLocks noChangeAspect="1" noChangeArrowheads="1"/>
          </p:cNvPicPr>
          <p:nvPr/>
        </p:nvPicPr>
        <p:blipFill>
          <a:blip r:embed="rId4"/>
          <a:srcRect b="12538"/>
          <a:stretch>
            <a:fillRect/>
          </a:stretch>
        </p:blipFill>
        <p:spPr bwMode="auto">
          <a:xfrm>
            <a:off x="3657600" y="3969893"/>
            <a:ext cx="2209800" cy="2430907"/>
          </a:xfrm>
          <a:prstGeom prst="rect">
            <a:avLst/>
          </a:prstGeom>
          <a:noFill/>
        </p:spPr>
      </p:pic>
      <p:pic>
        <p:nvPicPr>
          <p:cNvPr id="10" name="Picture 0" descr="Proper Improper harvesting techniques.JPG"/>
          <p:cNvPicPr>
            <a:picLocks noChangeAspect="1" noChangeArrowheads="1"/>
          </p:cNvPicPr>
          <p:nvPr/>
        </p:nvPicPr>
        <p:blipFill>
          <a:blip r:embed="rId5"/>
          <a:srcRect b="12121"/>
          <a:stretch>
            <a:fillRect/>
          </a:stretch>
        </p:blipFill>
        <p:spPr bwMode="auto">
          <a:xfrm>
            <a:off x="4419600" y="1142999"/>
            <a:ext cx="3853868" cy="2493683"/>
          </a:xfrm>
          <a:prstGeom prst="rect">
            <a:avLst/>
          </a:prstGeom>
          <a:noFill/>
          <a:ln w="9525">
            <a:noFill/>
            <a:miter lim="800000"/>
            <a:headEnd/>
            <a:tailEnd/>
          </a:ln>
        </p:spPr>
      </p:pic>
      <p:pic>
        <p:nvPicPr>
          <p:cNvPr id="11" name="Picture 2" descr="E:\PSST Presentations\Presentation 50th Convention\Copy of DSC03407.JPG"/>
          <p:cNvPicPr>
            <a:picLocks noChangeAspect="1" noChangeArrowheads="1"/>
          </p:cNvPicPr>
          <p:nvPr/>
        </p:nvPicPr>
        <p:blipFill>
          <a:blip r:embed="rId6" cstate="print"/>
          <a:stretch>
            <a:fillRect/>
          </a:stretch>
        </p:blipFill>
        <p:spPr bwMode="auto">
          <a:xfrm>
            <a:off x="5867400" y="3962400"/>
            <a:ext cx="2362200" cy="2430907"/>
          </a:xfrm>
          <a:prstGeom prst="rect">
            <a:avLst/>
          </a:prstGeom>
          <a:noFill/>
        </p:spPr>
      </p:pic>
    </p:spTree>
  </p:cSld>
  <p:clrMapOvr>
    <a:masterClrMapping/>
  </p:clrMapOvr>
  <p:transition>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458200" cy="1143000"/>
          </a:xfrm>
        </p:spPr>
        <p:txBody>
          <a:bodyPr>
            <a:normAutofit/>
          </a:bodyPr>
          <a:lstStyle/>
          <a:p>
            <a:pPr algn="ctr"/>
            <a:r>
              <a:rPr lang="en-US" sz="4400" b="1" u="sng" dirty="0" smtClean="0"/>
              <a:t>CHOOSE SMART HARVESTING KNIFE</a:t>
            </a:r>
            <a:endParaRPr lang="en-US" sz="4400" dirty="0"/>
          </a:p>
        </p:txBody>
      </p:sp>
      <p:sp>
        <p:nvSpPr>
          <p:cNvPr id="3" name="Content Placeholder 2"/>
          <p:cNvSpPr>
            <a:spLocks noGrp="1"/>
          </p:cNvSpPr>
          <p:nvPr>
            <p:ph idx="1"/>
          </p:nvPr>
        </p:nvSpPr>
        <p:spPr>
          <a:xfrm>
            <a:off x="304800" y="1143000"/>
            <a:ext cx="8686800" cy="3200400"/>
          </a:xfrm>
        </p:spPr>
        <p:txBody>
          <a:bodyPr>
            <a:normAutofit/>
          </a:bodyPr>
          <a:lstStyle/>
          <a:p>
            <a:pPr>
              <a:buNone/>
            </a:pPr>
            <a:r>
              <a:rPr lang="en-US" sz="2000" dirty="0" smtClean="0">
                <a:latin typeface="Adobe Garamond Pro Bold" pitchFamily="18" charset="0"/>
              </a:rPr>
              <a:t>	Before cutting sugarcane you need a harvesting Tool. Sugarcane is strong. So sharp cutting blade is necessary to cut the crop properly. A sharp knife is suitable tool for harvesting of sugarcane. Smart harvesting knife with large cutting blade, is your best choice. It can efficiently cut down sugarcane. Cut cane close to ground.</a:t>
            </a:r>
          </a:p>
          <a:p>
            <a:pPr>
              <a:buNone/>
            </a:pPr>
            <a:r>
              <a:rPr lang="en-US" sz="2000" dirty="0" smtClean="0">
                <a:latin typeface="Adobe Garamond Pro Bold" pitchFamily="18" charset="0"/>
              </a:rPr>
              <a:t>	The Smart Harvesting Knife is characterized as:</a:t>
            </a:r>
          </a:p>
          <a:p>
            <a:pPr lvl="0">
              <a:buClr>
                <a:srgbClr val="7030A0"/>
              </a:buClr>
              <a:buSzPct val="110000"/>
              <a:buFont typeface="Wingdings" pitchFamily="2" charset="2"/>
              <a:buChar char="§"/>
            </a:pPr>
            <a:r>
              <a:rPr lang="en-US" sz="2000" dirty="0" smtClean="0">
                <a:latin typeface="Adobe Garamond Pro Bold" pitchFamily="18" charset="0"/>
              </a:rPr>
              <a:t>A hard wood handle 		6”.5” inches</a:t>
            </a:r>
          </a:p>
          <a:p>
            <a:pPr lvl="0">
              <a:buClr>
                <a:srgbClr val="7030A0"/>
              </a:buClr>
              <a:buSzPct val="110000"/>
              <a:buFont typeface="Wingdings" pitchFamily="2" charset="2"/>
              <a:buChar char="§"/>
            </a:pPr>
            <a:r>
              <a:rPr lang="en-US" sz="2000" dirty="0" smtClean="0">
                <a:latin typeface="Adobe Garamond Pro Bold" pitchFamily="18" charset="0"/>
              </a:rPr>
              <a:t>Length			22” inches</a:t>
            </a:r>
          </a:p>
          <a:p>
            <a:pPr lvl="0">
              <a:buClr>
                <a:srgbClr val="7030A0"/>
              </a:buClr>
              <a:buSzPct val="110000"/>
              <a:buFont typeface="Wingdings" pitchFamily="2" charset="2"/>
              <a:buChar char="§"/>
            </a:pPr>
            <a:r>
              <a:rPr lang="en-US" sz="2000" dirty="0" smtClean="0">
                <a:latin typeface="Adobe Garamond Pro Bold" pitchFamily="18" charset="0"/>
              </a:rPr>
              <a:t>Deep Curved Blade width	4” inches</a:t>
            </a:r>
          </a:p>
          <a:p>
            <a:endParaRPr lang="en-US" sz="2000" dirty="0">
              <a:latin typeface="Adobe Garamond Pro Bold" pitchFamily="18" charset="0"/>
            </a:endParaRPr>
          </a:p>
        </p:txBody>
      </p:sp>
      <p:pic>
        <p:nvPicPr>
          <p:cNvPr id="4" name="Picture 2" descr="E:\PSST Presentations\PSST Paper Files\2016.09.06 Knife New Pic\Copy of S1.JPG"/>
          <p:cNvPicPr>
            <a:picLocks noChangeAspect="1" noChangeArrowheads="1"/>
          </p:cNvPicPr>
          <p:nvPr/>
        </p:nvPicPr>
        <p:blipFill>
          <a:blip r:embed="rId2" cstate="print"/>
          <a:srcRect b="14851"/>
          <a:stretch>
            <a:fillRect/>
          </a:stretch>
        </p:blipFill>
        <p:spPr bwMode="auto">
          <a:xfrm>
            <a:off x="2057400" y="4267200"/>
            <a:ext cx="5257800" cy="2286000"/>
          </a:xfrm>
          <a:prstGeom prst="rect">
            <a:avLst/>
          </a:prstGeom>
          <a:noFill/>
        </p:spPr>
      </p:pic>
    </p:spTree>
  </p:cSld>
  <p:clrMapOvr>
    <a:masterClrMapping/>
  </p:clrMapOvr>
  <p:transition>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686800" cy="838200"/>
          </a:xfrm>
        </p:spPr>
        <p:txBody>
          <a:bodyPr>
            <a:noAutofit/>
          </a:bodyPr>
          <a:lstStyle/>
          <a:p>
            <a:pPr algn="ctr"/>
            <a:r>
              <a:rPr lang="en-US" sz="4000" b="1" dirty="0" smtClean="0"/>
              <a:t>COMPARISON OF DIFFERENT HARVESTING TOOLS IN SINDH PROVINCE</a:t>
            </a:r>
            <a:endParaRPr lang="en-US" sz="4000" dirty="0"/>
          </a:p>
        </p:txBody>
      </p:sp>
      <p:graphicFrame>
        <p:nvGraphicFramePr>
          <p:cNvPr id="6" name="Table 5"/>
          <p:cNvGraphicFramePr>
            <a:graphicFrameLocks noGrp="1"/>
          </p:cNvGraphicFramePr>
          <p:nvPr/>
        </p:nvGraphicFramePr>
        <p:xfrm>
          <a:off x="609600" y="1143000"/>
          <a:ext cx="7620000" cy="5264009"/>
        </p:xfrm>
        <a:graphic>
          <a:graphicData uri="http://schemas.openxmlformats.org/drawingml/2006/table">
            <a:tbl>
              <a:tblPr firstRow="1" bandRow="1">
                <a:tableStyleId>{5C22544A-7EE6-4342-B048-85BDC9FD1C3A}</a:tableStyleId>
              </a:tblPr>
              <a:tblGrid>
                <a:gridCol w="838200"/>
                <a:gridCol w="2514600"/>
                <a:gridCol w="990600"/>
                <a:gridCol w="1371600"/>
                <a:gridCol w="1905000"/>
              </a:tblGrid>
              <a:tr h="1074691">
                <a:tc>
                  <a:txBody>
                    <a:bodyPr/>
                    <a:lstStyle/>
                    <a:p>
                      <a:pPr marL="0" marR="0" algn="ctr">
                        <a:lnSpc>
                          <a:spcPct val="115000"/>
                        </a:lnSpc>
                        <a:spcBef>
                          <a:spcPts val="0"/>
                        </a:spcBef>
                        <a:spcAft>
                          <a:spcPts val="0"/>
                        </a:spcAft>
                      </a:pPr>
                      <a:r>
                        <a:rPr lang="en-US" sz="1400" b="1" dirty="0">
                          <a:latin typeface="Adobe Garamond Pro Bold" pitchFamily="18" charset="0"/>
                          <a:ea typeface="Times New Roman"/>
                          <a:cs typeface="Times New Roman"/>
                        </a:rPr>
                        <a:t>Sr.#</a:t>
                      </a:r>
                      <a:endParaRPr lang="en-US" sz="1400" dirty="0">
                        <a:latin typeface="Adobe Garamond Pro Bold" pitchFamily="18" charset="0"/>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b="1" dirty="0">
                          <a:latin typeface="Adobe Garamond Pro Bold" pitchFamily="18" charset="0"/>
                          <a:ea typeface="Times New Roman"/>
                          <a:cs typeface="Times New Roman"/>
                        </a:rPr>
                        <a:t>Tool</a:t>
                      </a:r>
                      <a:endParaRPr lang="en-US" sz="1400" dirty="0">
                        <a:latin typeface="Adobe Garamond Pro Bold" pitchFamily="18" charset="0"/>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b="1" dirty="0">
                          <a:latin typeface="Adobe Garamond Pro Bold" pitchFamily="18" charset="0"/>
                          <a:ea typeface="Times New Roman"/>
                          <a:cs typeface="Times New Roman"/>
                        </a:rPr>
                        <a:t>Weight </a:t>
                      </a:r>
                      <a:r>
                        <a:rPr lang="en-US" sz="1400" b="1" dirty="0" smtClean="0">
                          <a:latin typeface="Adobe Garamond Pro Bold" pitchFamily="18" charset="0"/>
                          <a:ea typeface="Times New Roman"/>
                          <a:cs typeface="Times New Roman"/>
                        </a:rPr>
                        <a:t>(gram)</a:t>
                      </a:r>
                      <a:endParaRPr lang="en-US" sz="1400" dirty="0">
                        <a:latin typeface="Adobe Garamond Pro Bold" pitchFamily="18" charset="0"/>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b="1" dirty="0">
                          <a:latin typeface="Adobe Garamond Pro Bold" pitchFamily="18" charset="0"/>
                          <a:ea typeface="Times New Roman"/>
                          <a:cs typeface="Times New Roman"/>
                        </a:rPr>
                        <a:t>Harvesting Efficiency</a:t>
                      </a:r>
                      <a:endParaRPr lang="en-US" sz="1400" dirty="0">
                        <a:latin typeface="Adobe Garamond Pro Bold" pitchFamily="18" charset="0"/>
                        <a:ea typeface="Times New Roman"/>
                        <a:cs typeface="Times New Roman"/>
                      </a:endParaRPr>
                    </a:p>
                    <a:p>
                      <a:pPr marL="0" marR="0" algn="ctr">
                        <a:lnSpc>
                          <a:spcPct val="115000"/>
                        </a:lnSpc>
                        <a:spcBef>
                          <a:spcPts val="0"/>
                        </a:spcBef>
                        <a:spcAft>
                          <a:spcPts val="0"/>
                        </a:spcAft>
                      </a:pPr>
                      <a:r>
                        <a:rPr lang="en-US" sz="1400" b="1" dirty="0">
                          <a:latin typeface="Adobe Garamond Pro Bold" pitchFamily="18" charset="0"/>
                          <a:ea typeface="Times New Roman"/>
                          <a:cs typeface="Times New Roman"/>
                        </a:rPr>
                        <a:t>Mds/day per </a:t>
                      </a:r>
                      <a:r>
                        <a:rPr lang="en-US" sz="1400" b="1" smtClean="0">
                          <a:latin typeface="Adobe Garamond Pro Bold" pitchFamily="18" charset="0"/>
                          <a:ea typeface="Times New Roman"/>
                          <a:cs typeface="Times New Roman"/>
                        </a:rPr>
                        <a:t>Labour Cutting</a:t>
                      </a:r>
                      <a:endParaRPr lang="en-US" sz="1400" dirty="0">
                        <a:latin typeface="Adobe Garamond Pro Bold" pitchFamily="18" charset="0"/>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dirty="0" smtClean="0">
                          <a:latin typeface="Adobe Garamond Pro Bold" pitchFamily="18" charset="0"/>
                          <a:ea typeface="Times New Roman"/>
                          <a:cs typeface="Times New Roman"/>
                        </a:rPr>
                        <a:t>Pictures</a:t>
                      </a:r>
                      <a:endParaRPr lang="en-US" sz="1100" dirty="0">
                        <a:latin typeface="Adobe Garamond Pro Bold" pitchFamily="18" charset="0"/>
                        <a:ea typeface="Times New Roman"/>
                        <a:cs typeface="Times New Roman"/>
                      </a:endParaRPr>
                    </a:p>
                  </a:txBody>
                  <a:tcPr marL="68580" marR="68580" marT="0" marB="0" anchor="ctr"/>
                </a:tc>
              </a:tr>
              <a:tr h="978890">
                <a:tc>
                  <a:txBody>
                    <a:bodyPr/>
                    <a:lstStyle/>
                    <a:p>
                      <a:pPr marL="0" marR="0" algn="ctr">
                        <a:lnSpc>
                          <a:spcPct val="115000"/>
                        </a:lnSpc>
                        <a:spcBef>
                          <a:spcPts val="0"/>
                        </a:spcBef>
                        <a:spcAft>
                          <a:spcPts val="0"/>
                        </a:spcAft>
                      </a:pPr>
                      <a:r>
                        <a:rPr lang="en-US" sz="1400" dirty="0">
                          <a:latin typeface="Adobe Garamond Pro Bold" pitchFamily="18" charset="0"/>
                          <a:ea typeface="Times New Roman"/>
                          <a:cs typeface="Times New Roman"/>
                        </a:rPr>
                        <a:t>1</a:t>
                      </a:r>
                    </a:p>
                  </a:txBody>
                  <a:tcPr marL="68580" marR="68580" marT="0" marB="0" anchor="ctr"/>
                </a:tc>
                <a:tc>
                  <a:txBody>
                    <a:bodyPr/>
                    <a:lstStyle/>
                    <a:p>
                      <a:pPr marL="0" marR="0">
                        <a:lnSpc>
                          <a:spcPct val="115000"/>
                        </a:lnSpc>
                        <a:spcBef>
                          <a:spcPts val="0"/>
                        </a:spcBef>
                        <a:spcAft>
                          <a:spcPts val="0"/>
                        </a:spcAft>
                      </a:pPr>
                      <a:r>
                        <a:rPr lang="en-US" sz="1400" dirty="0">
                          <a:latin typeface="Adobe Garamond Pro Bold" pitchFamily="18" charset="0"/>
                          <a:ea typeface="Times New Roman"/>
                          <a:cs typeface="Times New Roman"/>
                        </a:rPr>
                        <a:t>Big Sickle</a:t>
                      </a:r>
                    </a:p>
                  </a:txBody>
                  <a:tcPr marL="68580" marR="68580" marT="0" marB="0" anchor="ctr"/>
                </a:tc>
                <a:tc>
                  <a:txBody>
                    <a:bodyPr/>
                    <a:lstStyle/>
                    <a:p>
                      <a:pPr marL="0" marR="0" algn="ctr">
                        <a:lnSpc>
                          <a:spcPct val="115000"/>
                        </a:lnSpc>
                        <a:spcBef>
                          <a:spcPts val="0"/>
                        </a:spcBef>
                        <a:spcAft>
                          <a:spcPts val="0"/>
                        </a:spcAft>
                      </a:pPr>
                      <a:r>
                        <a:rPr lang="en-US" sz="1400" dirty="0">
                          <a:latin typeface="Adobe Garamond Pro Bold" pitchFamily="18" charset="0"/>
                          <a:ea typeface="Times New Roman"/>
                          <a:cs typeface="Times New Roman"/>
                        </a:rPr>
                        <a:t>0.292</a:t>
                      </a:r>
                    </a:p>
                  </a:txBody>
                  <a:tcPr marL="68580" marR="68580" marT="0" marB="0" anchor="ctr"/>
                </a:tc>
                <a:tc>
                  <a:txBody>
                    <a:bodyPr/>
                    <a:lstStyle/>
                    <a:p>
                      <a:pPr marL="0" marR="0" algn="ctr">
                        <a:lnSpc>
                          <a:spcPct val="115000"/>
                        </a:lnSpc>
                        <a:spcBef>
                          <a:spcPts val="0"/>
                        </a:spcBef>
                        <a:spcAft>
                          <a:spcPts val="0"/>
                        </a:spcAft>
                      </a:pPr>
                      <a:r>
                        <a:rPr lang="en-US" sz="1400" dirty="0" smtClean="0">
                          <a:latin typeface="Adobe Garamond Pro Bold" pitchFamily="18" charset="0"/>
                          <a:ea typeface="Times New Roman"/>
                          <a:cs typeface="Times New Roman"/>
                        </a:rPr>
                        <a:t>38-45</a:t>
                      </a:r>
                      <a:endParaRPr lang="en-US" sz="1400" dirty="0">
                        <a:latin typeface="Adobe Garamond Pro Bold" pitchFamily="18" charset="0"/>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endParaRPr lang="en-US" sz="1100">
                        <a:latin typeface="Adobe Garamond Pro Bold" pitchFamily="18" charset="0"/>
                        <a:ea typeface="Times New Roman"/>
                        <a:cs typeface="Times New Roman"/>
                      </a:endParaRPr>
                    </a:p>
                  </a:txBody>
                  <a:tcPr marL="68580" marR="68580" marT="0" marB="0" anchor="ctr"/>
                </a:tc>
              </a:tr>
              <a:tr h="736931">
                <a:tc>
                  <a:txBody>
                    <a:bodyPr/>
                    <a:lstStyle/>
                    <a:p>
                      <a:pPr marL="0" marR="0" algn="ctr">
                        <a:lnSpc>
                          <a:spcPct val="115000"/>
                        </a:lnSpc>
                        <a:spcBef>
                          <a:spcPts val="0"/>
                        </a:spcBef>
                        <a:spcAft>
                          <a:spcPts val="0"/>
                        </a:spcAft>
                      </a:pPr>
                      <a:r>
                        <a:rPr lang="en-US" sz="1400">
                          <a:latin typeface="Adobe Garamond Pro Bold" pitchFamily="18" charset="0"/>
                          <a:ea typeface="Times New Roman"/>
                          <a:cs typeface="Times New Roman"/>
                        </a:rPr>
                        <a:t>2</a:t>
                      </a:r>
                    </a:p>
                  </a:txBody>
                  <a:tcPr marL="68580" marR="68580" marT="0" marB="0" anchor="ctr"/>
                </a:tc>
                <a:tc>
                  <a:txBody>
                    <a:bodyPr/>
                    <a:lstStyle/>
                    <a:p>
                      <a:pPr marL="0" marR="0">
                        <a:lnSpc>
                          <a:spcPct val="115000"/>
                        </a:lnSpc>
                        <a:spcBef>
                          <a:spcPts val="0"/>
                        </a:spcBef>
                        <a:spcAft>
                          <a:spcPts val="0"/>
                        </a:spcAft>
                      </a:pPr>
                      <a:r>
                        <a:rPr lang="en-US" sz="1400" dirty="0">
                          <a:latin typeface="Adobe Garamond Pro Bold" pitchFamily="18" charset="0"/>
                          <a:ea typeface="Times New Roman"/>
                          <a:cs typeface="Times New Roman"/>
                        </a:rPr>
                        <a:t>Small Sickle</a:t>
                      </a:r>
                    </a:p>
                  </a:txBody>
                  <a:tcPr marL="68580" marR="68580" marT="0" marB="0" anchor="ctr"/>
                </a:tc>
                <a:tc>
                  <a:txBody>
                    <a:bodyPr/>
                    <a:lstStyle/>
                    <a:p>
                      <a:pPr marL="0" marR="0" algn="ctr">
                        <a:lnSpc>
                          <a:spcPct val="115000"/>
                        </a:lnSpc>
                        <a:spcBef>
                          <a:spcPts val="0"/>
                        </a:spcBef>
                        <a:spcAft>
                          <a:spcPts val="0"/>
                        </a:spcAft>
                      </a:pPr>
                      <a:r>
                        <a:rPr lang="en-US" sz="1400" dirty="0">
                          <a:latin typeface="Adobe Garamond Pro Bold" pitchFamily="18" charset="0"/>
                          <a:ea typeface="Times New Roman"/>
                          <a:cs typeface="Times New Roman"/>
                        </a:rPr>
                        <a:t>0.207</a:t>
                      </a:r>
                    </a:p>
                  </a:txBody>
                  <a:tcPr marL="68580" marR="68580" marT="0" marB="0" anchor="ctr"/>
                </a:tc>
                <a:tc>
                  <a:txBody>
                    <a:bodyPr/>
                    <a:lstStyle/>
                    <a:p>
                      <a:pPr marL="0" marR="0" algn="ctr">
                        <a:lnSpc>
                          <a:spcPct val="115000"/>
                        </a:lnSpc>
                        <a:spcBef>
                          <a:spcPts val="0"/>
                        </a:spcBef>
                        <a:spcAft>
                          <a:spcPts val="0"/>
                        </a:spcAft>
                      </a:pPr>
                      <a:r>
                        <a:rPr lang="en-US" sz="1400" dirty="0">
                          <a:latin typeface="Adobe Garamond Pro Bold" pitchFamily="18" charset="0"/>
                          <a:ea typeface="Times New Roman"/>
                          <a:cs typeface="Times New Roman"/>
                        </a:rPr>
                        <a:t>30-38</a:t>
                      </a:r>
                    </a:p>
                  </a:txBody>
                  <a:tcPr marL="68580" marR="68580" marT="0" marB="0" anchor="ctr"/>
                </a:tc>
                <a:tc>
                  <a:txBody>
                    <a:bodyPr/>
                    <a:lstStyle/>
                    <a:p>
                      <a:pPr marL="0" marR="0" algn="ctr">
                        <a:lnSpc>
                          <a:spcPct val="115000"/>
                        </a:lnSpc>
                        <a:spcBef>
                          <a:spcPts val="0"/>
                        </a:spcBef>
                        <a:spcAft>
                          <a:spcPts val="0"/>
                        </a:spcAft>
                      </a:pPr>
                      <a:endParaRPr lang="en-US" sz="1100" dirty="0">
                        <a:latin typeface="Adobe Garamond Pro Bold" pitchFamily="18" charset="0"/>
                        <a:ea typeface="Times New Roman"/>
                        <a:cs typeface="Times New Roman"/>
                      </a:endParaRPr>
                    </a:p>
                  </a:txBody>
                  <a:tcPr marL="68580" marR="68580" marT="0" marB="0" anchor="ctr"/>
                </a:tc>
              </a:tr>
              <a:tr h="714688">
                <a:tc>
                  <a:txBody>
                    <a:bodyPr/>
                    <a:lstStyle/>
                    <a:p>
                      <a:pPr marL="0" marR="0" algn="ctr">
                        <a:lnSpc>
                          <a:spcPct val="115000"/>
                        </a:lnSpc>
                        <a:spcBef>
                          <a:spcPts val="0"/>
                        </a:spcBef>
                        <a:spcAft>
                          <a:spcPts val="0"/>
                        </a:spcAft>
                      </a:pPr>
                      <a:r>
                        <a:rPr lang="en-US" sz="1400">
                          <a:latin typeface="Adobe Garamond Pro Bold" pitchFamily="18" charset="0"/>
                          <a:ea typeface="Times New Roman"/>
                          <a:cs typeface="Times New Roman"/>
                        </a:rPr>
                        <a:t>3</a:t>
                      </a:r>
                    </a:p>
                  </a:txBody>
                  <a:tcPr marL="68580" marR="68580" marT="0" marB="0" anchor="ctr"/>
                </a:tc>
                <a:tc>
                  <a:txBody>
                    <a:bodyPr/>
                    <a:lstStyle/>
                    <a:p>
                      <a:pPr marL="0" marR="0">
                        <a:lnSpc>
                          <a:spcPct val="115000"/>
                        </a:lnSpc>
                        <a:spcBef>
                          <a:spcPts val="0"/>
                        </a:spcBef>
                        <a:spcAft>
                          <a:spcPts val="0"/>
                        </a:spcAft>
                      </a:pPr>
                      <a:r>
                        <a:rPr lang="en-US" sz="1400">
                          <a:latin typeface="Adobe Garamond Pro Bold" pitchFamily="18" charset="0"/>
                          <a:ea typeface="Times New Roman"/>
                          <a:cs typeface="Times New Roman"/>
                        </a:rPr>
                        <a:t>Axe</a:t>
                      </a:r>
                    </a:p>
                  </a:txBody>
                  <a:tcPr marL="68580" marR="68580" marT="0" marB="0" anchor="ctr"/>
                </a:tc>
                <a:tc>
                  <a:txBody>
                    <a:bodyPr/>
                    <a:lstStyle/>
                    <a:p>
                      <a:pPr marL="0" marR="0" algn="ctr">
                        <a:lnSpc>
                          <a:spcPct val="115000"/>
                        </a:lnSpc>
                        <a:spcBef>
                          <a:spcPts val="0"/>
                        </a:spcBef>
                        <a:spcAft>
                          <a:spcPts val="0"/>
                        </a:spcAft>
                      </a:pPr>
                      <a:r>
                        <a:rPr lang="en-US" sz="1400" dirty="0">
                          <a:latin typeface="Adobe Garamond Pro Bold" pitchFamily="18" charset="0"/>
                          <a:ea typeface="Times New Roman"/>
                          <a:cs typeface="Times New Roman"/>
                        </a:rPr>
                        <a:t>0.475</a:t>
                      </a:r>
                    </a:p>
                  </a:txBody>
                  <a:tcPr marL="68580" marR="68580" marT="0" marB="0" anchor="ctr"/>
                </a:tc>
                <a:tc>
                  <a:txBody>
                    <a:bodyPr/>
                    <a:lstStyle/>
                    <a:p>
                      <a:pPr marL="0" marR="0" algn="ctr">
                        <a:lnSpc>
                          <a:spcPct val="115000"/>
                        </a:lnSpc>
                        <a:spcBef>
                          <a:spcPts val="0"/>
                        </a:spcBef>
                        <a:spcAft>
                          <a:spcPts val="0"/>
                        </a:spcAft>
                      </a:pPr>
                      <a:r>
                        <a:rPr lang="en-US" sz="1400" dirty="0">
                          <a:latin typeface="Adobe Garamond Pro Bold" pitchFamily="18" charset="0"/>
                          <a:ea typeface="Times New Roman"/>
                          <a:cs typeface="Times New Roman"/>
                        </a:rPr>
                        <a:t>40-50</a:t>
                      </a:r>
                    </a:p>
                  </a:txBody>
                  <a:tcPr marL="68580" marR="68580" marT="0" marB="0" anchor="ctr"/>
                </a:tc>
                <a:tc>
                  <a:txBody>
                    <a:bodyPr/>
                    <a:lstStyle/>
                    <a:p>
                      <a:pPr marL="0" marR="0" algn="ctr">
                        <a:lnSpc>
                          <a:spcPct val="115000"/>
                        </a:lnSpc>
                        <a:spcBef>
                          <a:spcPts val="0"/>
                        </a:spcBef>
                        <a:spcAft>
                          <a:spcPts val="0"/>
                        </a:spcAft>
                      </a:pPr>
                      <a:endParaRPr lang="en-US" sz="1100" dirty="0">
                        <a:latin typeface="Adobe Garamond Pro Bold" pitchFamily="18" charset="0"/>
                        <a:ea typeface="Times New Roman"/>
                        <a:cs typeface="Times New Roman"/>
                      </a:endParaRPr>
                    </a:p>
                  </a:txBody>
                  <a:tcPr marL="68580" marR="68580" marT="0" marB="0" anchor="ctr"/>
                </a:tc>
              </a:tr>
              <a:tr h="1023106">
                <a:tc>
                  <a:txBody>
                    <a:bodyPr/>
                    <a:lstStyle/>
                    <a:p>
                      <a:pPr marL="0" marR="0" algn="ctr">
                        <a:lnSpc>
                          <a:spcPct val="115000"/>
                        </a:lnSpc>
                        <a:spcBef>
                          <a:spcPts val="0"/>
                        </a:spcBef>
                        <a:spcAft>
                          <a:spcPts val="0"/>
                        </a:spcAft>
                      </a:pPr>
                      <a:r>
                        <a:rPr lang="en-US" sz="1400">
                          <a:latin typeface="Adobe Garamond Pro Bold" pitchFamily="18" charset="0"/>
                          <a:ea typeface="Times New Roman"/>
                          <a:cs typeface="Times New Roman"/>
                        </a:rPr>
                        <a:t>4</a:t>
                      </a:r>
                    </a:p>
                  </a:txBody>
                  <a:tcPr marL="68580" marR="68580" marT="0" marB="0" anchor="ctr"/>
                </a:tc>
                <a:tc>
                  <a:txBody>
                    <a:bodyPr/>
                    <a:lstStyle/>
                    <a:p>
                      <a:pPr marL="0" marR="0">
                        <a:lnSpc>
                          <a:spcPct val="115000"/>
                        </a:lnSpc>
                        <a:spcBef>
                          <a:spcPts val="0"/>
                        </a:spcBef>
                        <a:spcAft>
                          <a:spcPts val="0"/>
                        </a:spcAft>
                      </a:pPr>
                      <a:r>
                        <a:rPr lang="en-US" sz="1400">
                          <a:latin typeface="Adobe Garamond Pro Bold" pitchFamily="18" charset="0"/>
                          <a:ea typeface="Times New Roman"/>
                          <a:cs typeface="Times New Roman"/>
                        </a:rPr>
                        <a:t>Long Wood Handle Axe</a:t>
                      </a:r>
                    </a:p>
                    <a:p>
                      <a:pPr marL="0" marR="0">
                        <a:lnSpc>
                          <a:spcPct val="115000"/>
                        </a:lnSpc>
                        <a:spcBef>
                          <a:spcPts val="0"/>
                        </a:spcBef>
                        <a:spcAft>
                          <a:spcPts val="0"/>
                        </a:spcAft>
                      </a:pPr>
                      <a:r>
                        <a:rPr lang="en-US" sz="1400">
                          <a:latin typeface="Adobe Garamond Pro Bold" pitchFamily="18" charset="0"/>
                          <a:ea typeface="Times New Roman"/>
                          <a:cs typeface="Times New Roman"/>
                        </a:rPr>
                        <a:t>(common used in Punjab &amp; Sindh)</a:t>
                      </a:r>
                    </a:p>
                  </a:txBody>
                  <a:tcPr marL="68580" marR="68580" marT="0" marB="0" anchor="ctr"/>
                </a:tc>
                <a:tc>
                  <a:txBody>
                    <a:bodyPr/>
                    <a:lstStyle/>
                    <a:p>
                      <a:pPr marL="0" marR="0" algn="ctr">
                        <a:lnSpc>
                          <a:spcPct val="115000"/>
                        </a:lnSpc>
                        <a:spcBef>
                          <a:spcPts val="0"/>
                        </a:spcBef>
                        <a:spcAft>
                          <a:spcPts val="0"/>
                        </a:spcAft>
                      </a:pPr>
                      <a:r>
                        <a:rPr lang="en-US" sz="1400" dirty="0">
                          <a:latin typeface="Adobe Garamond Pro Bold" pitchFamily="18" charset="0"/>
                          <a:ea typeface="Times New Roman"/>
                          <a:cs typeface="Times New Roman"/>
                        </a:rPr>
                        <a:t>0.804</a:t>
                      </a:r>
                    </a:p>
                  </a:txBody>
                  <a:tcPr marL="68580" marR="68580" marT="0" marB="0" anchor="ctr"/>
                </a:tc>
                <a:tc>
                  <a:txBody>
                    <a:bodyPr/>
                    <a:lstStyle/>
                    <a:p>
                      <a:pPr marL="0" marR="0" algn="ctr">
                        <a:lnSpc>
                          <a:spcPct val="115000"/>
                        </a:lnSpc>
                        <a:spcBef>
                          <a:spcPts val="0"/>
                        </a:spcBef>
                        <a:spcAft>
                          <a:spcPts val="0"/>
                        </a:spcAft>
                      </a:pPr>
                      <a:r>
                        <a:rPr lang="en-US" sz="1400" dirty="0">
                          <a:latin typeface="Adobe Garamond Pro Bold" pitchFamily="18" charset="0"/>
                          <a:ea typeface="Times New Roman"/>
                          <a:cs typeface="Times New Roman"/>
                        </a:rPr>
                        <a:t>45-50</a:t>
                      </a:r>
                    </a:p>
                  </a:txBody>
                  <a:tcPr marL="68580" marR="68580" marT="0" marB="0" anchor="ctr"/>
                </a:tc>
                <a:tc>
                  <a:txBody>
                    <a:bodyPr/>
                    <a:lstStyle/>
                    <a:p>
                      <a:pPr marL="0" marR="0" algn="ctr">
                        <a:lnSpc>
                          <a:spcPct val="115000"/>
                        </a:lnSpc>
                        <a:spcBef>
                          <a:spcPts val="0"/>
                        </a:spcBef>
                        <a:spcAft>
                          <a:spcPts val="0"/>
                        </a:spcAft>
                      </a:pPr>
                      <a:endParaRPr lang="en-US" sz="1100" dirty="0">
                        <a:latin typeface="Adobe Garamond Pro Bold" pitchFamily="18" charset="0"/>
                        <a:ea typeface="Times New Roman"/>
                        <a:cs typeface="Times New Roman"/>
                      </a:endParaRPr>
                    </a:p>
                  </a:txBody>
                  <a:tcPr marL="68580" marR="68580" marT="0" marB="0" anchor="ctr"/>
                </a:tc>
              </a:tr>
              <a:tr h="735703">
                <a:tc>
                  <a:txBody>
                    <a:bodyPr/>
                    <a:lstStyle/>
                    <a:p>
                      <a:pPr marL="0" marR="0" algn="ctr">
                        <a:lnSpc>
                          <a:spcPct val="115000"/>
                        </a:lnSpc>
                        <a:spcBef>
                          <a:spcPts val="0"/>
                        </a:spcBef>
                        <a:spcAft>
                          <a:spcPts val="0"/>
                        </a:spcAft>
                      </a:pPr>
                      <a:r>
                        <a:rPr lang="en-US" sz="1400" dirty="0">
                          <a:latin typeface="Adobe Garamond Pro Bold" pitchFamily="18" charset="0"/>
                          <a:ea typeface="Times New Roman"/>
                          <a:cs typeface="Times New Roman"/>
                        </a:rPr>
                        <a:t>5</a:t>
                      </a:r>
                    </a:p>
                  </a:txBody>
                  <a:tcPr marL="68580" marR="68580" marT="0" marB="0" anchor="ctr"/>
                </a:tc>
                <a:tc>
                  <a:txBody>
                    <a:bodyPr/>
                    <a:lstStyle/>
                    <a:p>
                      <a:pPr marL="0" marR="0">
                        <a:lnSpc>
                          <a:spcPct val="115000"/>
                        </a:lnSpc>
                        <a:spcBef>
                          <a:spcPts val="0"/>
                        </a:spcBef>
                        <a:spcAft>
                          <a:spcPts val="0"/>
                        </a:spcAft>
                      </a:pPr>
                      <a:r>
                        <a:rPr lang="en-US" sz="1400">
                          <a:latin typeface="Adobe Garamond Pro Bold" pitchFamily="18" charset="0"/>
                          <a:ea typeface="Times New Roman"/>
                          <a:cs typeface="Times New Roman"/>
                        </a:rPr>
                        <a:t>Smart Harvesting Knife</a:t>
                      </a:r>
                    </a:p>
                  </a:txBody>
                  <a:tcPr marL="68580" marR="68580" marT="0" marB="0" anchor="ctr"/>
                </a:tc>
                <a:tc>
                  <a:txBody>
                    <a:bodyPr/>
                    <a:lstStyle/>
                    <a:p>
                      <a:pPr marL="0" marR="0" algn="ctr">
                        <a:lnSpc>
                          <a:spcPct val="115000"/>
                        </a:lnSpc>
                        <a:spcBef>
                          <a:spcPts val="0"/>
                        </a:spcBef>
                        <a:spcAft>
                          <a:spcPts val="0"/>
                        </a:spcAft>
                      </a:pPr>
                      <a:r>
                        <a:rPr lang="en-US" sz="1400">
                          <a:latin typeface="Adobe Garamond Pro Bold" pitchFamily="18" charset="0"/>
                          <a:ea typeface="Times New Roman"/>
                          <a:cs typeface="Times New Roman"/>
                        </a:rPr>
                        <a:t>0.462</a:t>
                      </a:r>
                    </a:p>
                  </a:txBody>
                  <a:tcPr marL="68580" marR="68580" marT="0" marB="0" anchor="ctr"/>
                </a:tc>
                <a:tc>
                  <a:txBody>
                    <a:bodyPr/>
                    <a:lstStyle/>
                    <a:p>
                      <a:pPr marL="0" marR="0" algn="ctr">
                        <a:lnSpc>
                          <a:spcPct val="115000"/>
                        </a:lnSpc>
                        <a:spcBef>
                          <a:spcPts val="0"/>
                        </a:spcBef>
                        <a:spcAft>
                          <a:spcPts val="0"/>
                        </a:spcAft>
                      </a:pPr>
                      <a:r>
                        <a:rPr lang="en-US" sz="1400" dirty="0">
                          <a:latin typeface="Adobe Garamond Pro Bold" pitchFamily="18" charset="0"/>
                          <a:ea typeface="Times New Roman"/>
                          <a:cs typeface="Times New Roman"/>
                        </a:rPr>
                        <a:t>45-55</a:t>
                      </a:r>
                    </a:p>
                  </a:txBody>
                  <a:tcPr marL="68580" marR="68580" marT="0" marB="0" anchor="ctr"/>
                </a:tc>
                <a:tc>
                  <a:txBody>
                    <a:bodyPr/>
                    <a:lstStyle/>
                    <a:p>
                      <a:pPr marL="0" marR="0" algn="ctr">
                        <a:lnSpc>
                          <a:spcPct val="115000"/>
                        </a:lnSpc>
                        <a:spcBef>
                          <a:spcPts val="0"/>
                        </a:spcBef>
                        <a:spcAft>
                          <a:spcPts val="0"/>
                        </a:spcAft>
                      </a:pPr>
                      <a:endParaRPr lang="en-US" sz="1100" dirty="0">
                        <a:latin typeface="Adobe Garamond Pro Bold" pitchFamily="18" charset="0"/>
                        <a:ea typeface="Times New Roman"/>
                        <a:cs typeface="Times New Roman"/>
                      </a:endParaRPr>
                    </a:p>
                  </a:txBody>
                  <a:tcPr marL="68580" marR="68580" marT="0" marB="0" anchor="ctr"/>
                </a:tc>
              </a:tr>
            </a:tbl>
          </a:graphicData>
        </a:graphic>
      </p:graphicFrame>
      <p:pic>
        <p:nvPicPr>
          <p:cNvPr id="1026" name="Picture 2" descr="DSC05325"/>
          <p:cNvPicPr>
            <a:picLocks noChangeAspect="1" noChangeArrowheads="1"/>
          </p:cNvPicPr>
          <p:nvPr/>
        </p:nvPicPr>
        <p:blipFill>
          <a:blip r:embed="rId2" cstate="print"/>
          <a:srcRect/>
          <a:stretch>
            <a:fillRect/>
          </a:stretch>
        </p:blipFill>
        <p:spPr bwMode="auto">
          <a:xfrm>
            <a:off x="6629400" y="2286000"/>
            <a:ext cx="1524000" cy="778902"/>
          </a:xfrm>
          <a:prstGeom prst="rect">
            <a:avLst/>
          </a:prstGeom>
          <a:noFill/>
          <a:ln w="9525">
            <a:noFill/>
            <a:miter lim="800000"/>
            <a:headEnd/>
            <a:tailEnd/>
          </a:ln>
        </p:spPr>
      </p:pic>
      <p:pic>
        <p:nvPicPr>
          <p:cNvPr id="1027" name="Picture 3" descr="DSC05326"/>
          <p:cNvPicPr>
            <a:picLocks noChangeAspect="1" noChangeArrowheads="1"/>
          </p:cNvPicPr>
          <p:nvPr/>
        </p:nvPicPr>
        <p:blipFill>
          <a:blip r:embed="rId3" cstate="print"/>
          <a:srcRect/>
          <a:stretch>
            <a:fillRect/>
          </a:stretch>
        </p:blipFill>
        <p:spPr bwMode="auto">
          <a:xfrm>
            <a:off x="6629400" y="3200400"/>
            <a:ext cx="1524000" cy="685800"/>
          </a:xfrm>
          <a:prstGeom prst="rect">
            <a:avLst/>
          </a:prstGeom>
          <a:noFill/>
          <a:ln w="9525">
            <a:noFill/>
            <a:miter lim="800000"/>
            <a:headEnd/>
            <a:tailEnd/>
          </a:ln>
        </p:spPr>
      </p:pic>
      <p:pic>
        <p:nvPicPr>
          <p:cNvPr id="1028" name="Picture 4" descr="DSC05333"/>
          <p:cNvPicPr>
            <a:picLocks noChangeAspect="1" noChangeArrowheads="1"/>
          </p:cNvPicPr>
          <p:nvPr/>
        </p:nvPicPr>
        <p:blipFill>
          <a:blip r:embed="rId4" cstate="print"/>
          <a:srcRect/>
          <a:stretch>
            <a:fillRect/>
          </a:stretch>
        </p:blipFill>
        <p:spPr bwMode="auto">
          <a:xfrm>
            <a:off x="6629400" y="3962400"/>
            <a:ext cx="1524000" cy="685800"/>
          </a:xfrm>
          <a:prstGeom prst="rect">
            <a:avLst/>
          </a:prstGeom>
          <a:noFill/>
          <a:ln w="9525">
            <a:noFill/>
            <a:miter lim="800000"/>
            <a:headEnd/>
            <a:tailEnd/>
          </a:ln>
        </p:spPr>
      </p:pic>
      <p:pic>
        <p:nvPicPr>
          <p:cNvPr id="1029" name="Picture 5" descr="DSC05336"/>
          <p:cNvPicPr>
            <a:picLocks noChangeAspect="1" noChangeArrowheads="1"/>
          </p:cNvPicPr>
          <p:nvPr/>
        </p:nvPicPr>
        <p:blipFill>
          <a:blip r:embed="rId5" cstate="print"/>
          <a:srcRect/>
          <a:stretch>
            <a:fillRect/>
          </a:stretch>
        </p:blipFill>
        <p:spPr bwMode="auto">
          <a:xfrm>
            <a:off x="6629400" y="4724400"/>
            <a:ext cx="1568612" cy="914400"/>
          </a:xfrm>
          <a:prstGeom prst="rect">
            <a:avLst/>
          </a:prstGeom>
          <a:noFill/>
          <a:ln w="9525">
            <a:noFill/>
            <a:miter lim="800000"/>
            <a:headEnd/>
            <a:tailEnd/>
          </a:ln>
        </p:spPr>
      </p:pic>
      <p:pic>
        <p:nvPicPr>
          <p:cNvPr id="1030" name="Picture 6" descr="DSC05329"/>
          <p:cNvPicPr>
            <a:picLocks noChangeAspect="1" noChangeArrowheads="1"/>
          </p:cNvPicPr>
          <p:nvPr/>
        </p:nvPicPr>
        <p:blipFill>
          <a:blip r:embed="rId6" cstate="print"/>
          <a:srcRect/>
          <a:stretch>
            <a:fillRect/>
          </a:stretch>
        </p:blipFill>
        <p:spPr bwMode="auto">
          <a:xfrm>
            <a:off x="6629400" y="5715000"/>
            <a:ext cx="1568612" cy="685800"/>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33400"/>
            <a:ext cx="8686800" cy="838200"/>
          </a:xfrm>
        </p:spPr>
        <p:txBody>
          <a:bodyPr>
            <a:noAutofit/>
          </a:bodyPr>
          <a:lstStyle/>
          <a:p>
            <a:pPr algn="ctr"/>
            <a:r>
              <a:rPr lang="en-US" sz="4400" b="1" dirty="0" smtClean="0"/>
              <a:t>SECTOR WISE IN-FIELD LOSSES DUE TO IMPROPER HARVESTING</a:t>
            </a:r>
            <a:endParaRPr lang="en-US" sz="4400" dirty="0"/>
          </a:p>
        </p:txBody>
      </p:sp>
      <p:graphicFrame>
        <p:nvGraphicFramePr>
          <p:cNvPr id="4" name="Table 3"/>
          <p:cNvGraphicFramePr>
            <a:graphicFrameLocks noGrp="1"/>
          </p:cNvGraphicFramePr>
          <p:nvPr/>
        </p:nvGraphicFramePr>
        <p:xfrm>
          <a:off x="685800" y="1523998"/>
          <a:ext cx="7696201" cy="3733803"/>
        </p:xfrm>
        <a:graphic>
          <a:graphicData uri="http://schemas.openxmlformats.org/drawingml/2006/table">
            <a:tbl>
              <a:tblPr/>
              <a:tblGrid>
                <a:gridCol w="872236"/>
                <a:gridCol w="2274655"/>
                <a:gridCol w="2274655"/>
                <a:gridCol w="2274655"/>
              </a:tblGrid>
              <a:tr h="829734">
                <a:tc>
                  <a:txBody>
                    <a:bodyPr/>
                    <a:lstStyle/>
                    <a:p>
                      <a:pPr marL="0" marR="0" algn="ctr">
                        <a:lnSpc>
                          <a:spcPct val="115000"/>
                        </a:lnSpc>
                        <a:spcBef>
                          <a:spcPts val="0"/>
                        </a:spcBef>
                        <a:spcAft>
                          <a:spcPts val="1000"/>
                        </a:spcAft>
                      </a:pPr>
                      <a:r>
                        <a:rPr lang="en-US" sz="1600" b="1" dirty="0">
                          <a:latin typeface="Adobe Garamond Pro Bold" pitchFamily="18" charset="0"/>
                          <a:ea typeface="Times New Roman"/>
                          <a:cs typeface="Times New Roman"/>
                        </a:rPr>
                        <a:t>Sr. #</a:t>
                      </a:r>
                      <a:endParaRPr lang="en-US" sz="1600" dirty="0">
                        <a:latin typeface="Adobe Garamond Pro Bold" pitchFamily="18"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b="1" dirty="0">
                          <a:latin typeface="Adobe Garamond Pro Bold" pitchFamily="18" charset="0"/>
                          <a:ea typeface="Times New Roman"/>
                          <a:cs typeface="Times New Roman"/>
                        </a:rPr>
                        <a:t>Sector</a:t>
                      </a:r>
                      <a:endParaRPr lang="en-US" sz="1600" dirty="0">
                        <a:latin typeface="Adobe Garamond Pro Bold" pitchFamily="18"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b="1">
                          <a:latin typeface="Adobe Garamond Pro Bold" pitchFamily="18" charset="0"/>
                          <a:ea typeface="Times New Roman"/>
                          <a:cs typeface="Times New Roman"/>
                        </a:rPr>
                        <a:t>Surveyed No. of Fields</a:t>
                      </a:r>
                      <a:endParaRPr lang="en-US" sz="1600">
                        <a:latin typeface="Adobe Garamond Pro Bold" pitchFamily="18"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b="1">
                          <a:latin typeface="Adobe Garamond Pro Bold" pitchFamily="18" charset="0"/>
                          <a:ea typeface="Times New Roman"/>
                          <a:cs typeface="Times New Roman"/>
                        </a:rPr>
                        <a:t>In-field Losses Per Acre (Mds)</a:t>
                      </a:r>
                      <a:endParaRPr lang="en-US" sz="1600">
                        <a:latin typeface="Adobe Garamond Pro Bold" pitchFamily="18"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4867">
                <a:tc>
                  <a:txBody>
                    <a:bodyPr/>
                    <a:lstStyle/>
                    <a:p>
                      <a:pPr marL="0" marR="0" algn="ctr">
                        <a:lnSpc>
                          <a:spcPct val="115000"/>
                        </a:lnSpc>
                        <a:spcBef>
                          <a:spcPts val="0"/>
                        </a:spcBef>
                        <a:spcAft>
                          <a:spcPts val="1000"/>
                        </a:spcAft>
                      </a:pPr>
                      <a:r>
                        <a:rPr lang="en-US" sz="1600" dirty="0">
                          <a:latin typeface="Adobe Garamond Pro Bold" pitchFamily="18" charset="0"/>
                          <a:ea typeface="Times New Roman"/>
                          <a:cs typeface="Times New Roman"/>
                        </a:rPr>
                        <a:t>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600" dirty="0" err="1">
                          <a:latin typeface="Adobe Garamond Pro Bold" pitchFamily="18" charset="0"/>
                          <a:ea typeface="Times New Roman"/>
                          <a:cs typeface="Times New Roman"/>
                        </a:rPr>
                        <a:t>Jhan</a:t>
                      </a:r>
                      <a:r>
                        <a:rPr lang="en-US" sz="1600" dirty="0">
                          <a:latin typeface="Adobe Garamond Pro Bold" pitchFamily="18" charset="0"/>
                          <a:ea typeface="Times New Roman"/>
                          <a:cs typeface="Times New Roman"/>
                        </a:rPr>
                        <a:t> Mori</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dirty="0">
                          <a:latin typeface="Adobe Garamond Pro Bold" pitchFamily="18" charset="0"/>
                          <a:ea typeface="Times New Roman"/>
                          <a:cs typeface="Times New Roman"/>
                        </a:rPr>
                        <a:t>12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dirty="0">
                          <a:latin typeface="Adobe Garamond Pro Bold" pitchFamily="18" charset="0"/>
                          <a:ea typeface="Times New Roman"/>
                          <a:cs typeface="Times New Roman"/>
                        </a:rPr>
                        <a:t>17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4867">
                <a:tc>
                  <a:txBody>
                    <a:bodyPr/>
                    <a:lstStyle/>
                    <a:p>
                      <a:pPr marL="0" marR="0" algn="ctr">
                        <a:lnSpc>
                          <a:spcPct val="115000"/>
                        </a:lnSpc>
                        <a:spcBef>
                          <a:spcPts val="0"/>
                        </a:spcBef>
                        <a:spcAft>
                          <a:spcPts val="1000"/>
                        </a:spcAft>
                      </a:pPr>
                      <a:r>
                        <a:rPr lang="en-US" sz="1600">
                          <a:latin typeface="Adobe Garamond Pro Bold" pitchFamily="18" charset="0"/>
                          <a:ea typeface="Times New Roman"/>
                          <a:cs typeface="Times New Roman"/>
                        </a:rPr>
                        <a:t>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600" dirty="0" smtClean="0">
                          <a:latin typeface="Adobe Garamond Pro Bold" pitchFamily="18" charset="0"/>
                          <a:ea typeface="Times New Roman"/>
                          <a:cs typeface="Times New Roman"/>
                        </a:rPr>
                        <a:t>Gate-1</a:t>
                      </a:r>
                      <a:endParaRPr lang="en-US" sz="1600" dirty="0">
                        <a:latin typeface="Adobe Garamond Pro Bold" pitchFamily="18"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dirty="0">
                          <a:latin typeface="Adobe Garamond Pro Bold" pitchFamily="18" charset="0"/>
                          <a:ea typeface="Times New Roman"/>
                          <a:cs typeface="Times New Roman"/>
                        </a:rPr>
                        <a:t>12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dirty="0">
                          <a:latin typeface="Adobe Garamond Pro Bold" pitchFamily="18" charset="0"/>
                          <a:ea typeface="Times New Roman"/>
                          <a:cs typeface="Times New Roman"/>
                        </a:rPr>
                        <a:t>14.5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4867">
                <a:tc>
                  <a:txBody>
                    <a:bodyPr/>
                    <a:lstStyle/>
                    <a:p>
                      <a:pPr marL="0" marR="0" algn="ctr">
                        <a:lnSpc>
                          <a:spcPct val="115000"/>
                        </a:lnSpc>
                        <a:spcBef>
                          <a:spcPts val="0"/>
                        </a:spcBef>
                        <a:spcAft>
                          <a:spcPts val="1000"/>
                        </a:spcAft>
                      </a:pPr>
                      <a:r>
                        <a:rPr lang="en-US" sz="1600">
                          <a:latin typeface="Adobe Garamond Pro Bold" pitchFamily="18" charset="0"/>
                          <a:ea typeface="Times New Roman"/>
                          <a:cs typeface="Times New Roman"/>
                        </a:rPr>
                        <a:t>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600" dirty="0">
                          <a:latin typeface="Adobe Garamond Pro Bold" pitchFamily="18" charset="0"/>
                          <a:ea typeface="Times New Roman"/>
                          <a:cs typeface="Times New Roman"/>
                        </a:rPr>
                        <a:t>Gate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dirty="0">
                          <a:latin typeface="Adobe Garamond Pro Bold" pitchFamily="18" charset="0"/>
                          <a:ea typeface="Times New Roman"/>
                          <a:cs typeface="Times New Roman"/>
                        </a:rPr>
                        <a:t>13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dirty="0">
                          <a:latin typeface="Adobe Garamond Pro Bold" pitchFamily="18" charset="0"/>
                          <a:ea typeface="Times New Roman"/>
                          <a:cs typeface="Times New Roman"/>
                        </a:rPr>
                        <a:t>19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4867">
                <a:tc>
                  <a:txBody>
                    <a:bodyPr/>
                    <a:lstStyle/>
                    <a:p>
                      <a:pPr marL="0" marR="0" algn="ctr">
                        <a:lnSpc>
                          <a:spcPct val="115000"/>
                        </a:lnSpc>
                        <a:spcBef>
                          <a:spcPts val="0"/>
                        </a:spcBef>
                        <a:spcAft>
                          <a:spcPts val="1000"/>
                        </a:spcAft>
                      </a:pPr>
                      <a:r>
                        <a:rPr lang="en-US" sz="1600">
                          <a:latin typeface="Adobe Garamond Pro Bold" pitchFamily="18" charset="0"/>
                          <a:ea typeface="Times New Roman"/>
                          <a:cs typeface="Times New Roman"/>
                        </a:rPr>
                        <a:t>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600" dirty="0" err="1">
                          <a:latin typeface="Adobe Garamond Pro Bold" pitchFamily="18" charset="0"/>
                          <a:ea typeface="Times New Roman"/>
                          <a:cs typeface="Times New Roman"/>
                        </a:rPr>
                        <a:t>Digh</a:t>
                      </a:r>
                      <a:r>
                        <a:rPr lang="en-US" sz="1600" dirty="0">
                          <a:latin typeface="Adobe Garamond Pro Bold" pitchFamily="18" charset="0"/>
                          <a:ea typeface="Times New Roman"/>
                          <a:cs typeface="Times New Roman"/>
                        </a:rPr>
                        <a:t> Mori</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dirty="0">
                          <a:latin typeface="Adobe Garamond Pro Bold" pitchFamily="18" charset="0"/>
                          <a:ea typeface="Times New Roman"/>
                          <a:cs typeface="Times New Roman"/>
                        </a:rPr>
                        <a:t>10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dirty="0">
                          <a:latin typeface="Adobe Garamond Pro Bold" pitchFamily="18" charset="0"/>
                          <a:ea typeface="Times New Roman"/>
                          <a:cs typeface="Times New Roman"/>
                        </a:rPr>
                        <a:t>14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4867">
                <a:tc>
                  <a:txBody>
                    <a:bodyPr/>
                    <a:lstStyle/>
                    <a:p>
                      <a:pPr marL="0" marR="0" algn="ctr">
                        <a:lnSpc>
                          <a:spcPct val="115000"/>
                        </a:lnSpc>
                        <a:spcBef>
                          <a:spcPts val="0"/>
                        </a:spcBef>
                        <a:spcAft>
                          <a:spcPts val="1000"/>
                        </a:spcAft>
                      </a:pPr>
                      <a:r>
                        <a:rPr lang="en-US" sz="1600">
                          <a:latin typeface="Adobe Garamond Pro Bold" pitchFamily="18" charset="0"/>
                          <a:ea typeface="Times New Roman"/>
                          <a:cs typeface="Times New Roman"/>
                        </a:rPr>
                        <a:t>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600">
                          <a:latin typeface="Adobe Garamond Pro Bold" pitchFamily="18" charset="0"/>
                          <a:ea typeface="Times New Roman"/>
                          <a:cs typeface="Times New Roman"/>
                        </a:rPr>
                        <a:t>Khokhar</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a:latin typeface="Adobe Garamond Pro Bold" pitchFamily="18" charset="0"/>
                          <a:ea typeface="Times New Roman"/>
                          <a:cs typeface="Times New Roman"/>
                        </a:rPr>
                        <a:t>10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dirty="0">
                          <a:latin typeface="Adobe Garamond Pro Bold" pitchFamily="18" charset="0"/>
                          <a:ea typeface="Times New Roman"/>
                          <a:cs typeface="Times New Roman"/>
                        </a:rPr>
                        <a:t>19.5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4867">
                <a:tc>
                  <a:txBody>
                    <a:bodyPr/>
                    <a:lstStyle/>
                    <a:p>
                      <a:pPr marL="0" marR="0" algn="ctr">
                        <a:lnSpc>
                          <a:spcPct val="115000"/>
                        </a:lnSpc>
                        <a:spcBef>
                          <a:spcPts val="0"/>
                        </a:spcBef>
                        <a:spcAft>
                          <a:spcPts val="1000"/>
                        </a:spcAft>
                      </a:pPr>
                      <a:r>
                        <a:rPr lang="en-US" sz="1600">
                          <a:latin typeface="Adobe Garamond Pro Bold" pitchFamily="18" charset="0"/>
                          <a:ea typeface="Times New Roman"/>
                          <a:cs typeface="Times New Roman"/>
                        </a:rPr>
                        <a:t>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600" dirty="0" err="1">
                          <a:latin typeface="Adobe Garamond Pro Bold" pitchFamily="18" charset="0"/>
                          <a:ea typeface="Times New Roman"/>
                          <a:cs typeface="Times New Roman"/>
                        </a:rPr>
                        <a:t>Daro</a:t>
                      </a:r>
                      <a:r>
                        <a:rPr lang="en-US" sz="1600" dirty="0">
                          <a:latin typeface="Adobe Garamond Pro Bold" pitchFamily="18" charset="0"/>
                          <a:ea typeface="Times New Roman"/>
                          <a:cs typeface="Times New Roman"/>
                        </a:rPr>
                        <a:t> Sandi</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a:latin typeface="Adobe Garamond Pro Bold" pitchFamily="18" charset="0"/>
                          <a:ea typeface="Times New Roman"/>
                          <a:cs typeface="Times New Roman"/>
                        </a:rPr>
                        <a:t>09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dirty="0">
                          <a:latin typeface="Adobe Garamond Pro Bold" pitchFamily="18" charset="0"/>
                          <a:ea typeface="Times New Roman"/>
                          <a:cs typeface="Times New Roman"/>
                        </a:rPr>
                        <a:t>18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4867">
                <a:tc gridSpan="2">
                  <a:txBody>
                    <a:bodyPr/>
                    <a:lstStyle/>
                    <a:p>
                      <a:pPr marL="0" marR="0" algn="ctr">
                        <a:lnSpc>
                          <a:spcPct val="115000"/>
                        </a:lnSpc>
                        <a:spcBef>
                          <a:spcPts val="0"/>
                        </a:spcBef>
                        <a:spcAft>
                          <a:spcPts val="1000"/>
                        </a:spcAft>
                      </a:pPr>
                      <a:r>
                        <a:rPr lang="en-US" sz="1600" b="1" dirty="0" smtClean="0">
                          <a:latin typeface="Adobe Garamond Pro Bold" pitchFamily="18" charset="0"/>
                          <a:ea typeface="Times New Roman"/>
                          <a:cs typeface="Times New Roman"/>
                        </a:rPr>
                        <a:t>Total</a:t>
                      </a:r>
                      <a:endParaRPr lang="en-US" sz="1600" dirty="0">
                        <a:latin typeface="Adobe Garamond Pro Bold" pitchFamily="18"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115000"/>
                        </a:lnSpc>
                        <a:spcBef>
                          <a:spcPts val="0"/>
                        </a:spcBef>
                        <a:spcAft>
                          <a:spcPts val="1000"/>
                        </a:spcAft>
                      </a:pPr>
                      <a:endParaRPr lang="en-US" sz="1600" dirty="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b="1">
                          <a:latin typeface="Adobe Garamond Pro Bold" pitchFamily="18" charset="0"/>
                          <a:ea typeface="Times New Roman"/>
                          <a:cs typeface="Times New Roman"/>
                        </a:rPr>
                        <a:t>66</a:t>
                      </a:r>
                      <a:endParaRPr lang="en-US" sz="1600">
                        <a:latin typeface="Adobe Garamond Pro Bold" pitchFamily="18"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b="1" dirty="0">
                          <a:latin typeface="Adobe Garamond Pro Bold" pitchFamily="18" charset="0"/>
                          <a:ea typeface="Times New Roman"/>
                          <a:cs typeface="Times New Roman"/>
                        </a:rPr>
                        <a:t>-</a:t>
                      </a:r>
                      <a:endParaRPr lang="en-US" sz="1600" dirty="0">
                        <a:latin typeface="Adobe Garamond Pro Bold" pitchFamily="18"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Rectangle 4"/>
          <p:cNvSpPr/>
          <p:nvPr/>
        </p:nvSpPr>
        <p:spPr>
          <a:xfrm>
            <a:off x="685800" y="5505271"/>
            <a:ext cx="7696200" cy="1015663"/>
          </a:xfrm>
          <a:prstGeom prst="rect">
            <a:avLst/>
          </a:prstGeom>
        </p:spPr>
        <p:txBody>
          <a:bodyPr wrap="square">
            <a:spAutoFit/>
          </a:bodyPr>
          <a:lstStyle/>
          <a:p>
            <a:pPr lvl="0" algn="just">
              <a:buFont typeface="Wingdings" pitchFamily="2" charset="2"/>
              <a:buChar char="Ø"/>
            </a:pPr>
            <a:r>
              <a:rPr lang="en-US" sz="2000" dirty="0" smtClean="0">
                <a:latin typeface="Adobe Garamond Pro Bold" pitchFamily="18" charset="0"/>
              </a:rPr>
              <a:t> During study, found maximum in-field losses where harvesting was done by Sickle and secondly cut for fodder purpose.</a:t>
            </a:r>
          </a:p>
          <a:p>
            <a:pPr lvl="0">
              <a:buFont typeface="Wingdings" pitchFamily="2" charset="2"/>
              <a:buChar char="Ø"/>
            </a:pPr>
            <a:r>
              <a:rPr lang="en-US" sz="2000" dirty="0" smtClean="0">
                <a:latin typeface="Adobe Garamond Pro Bold" pitchFamily="18" charset="0"/>
              </a:rPr>
              <a:t> In-field losses recorded </a:t>
            </a:r>
            <a:r>
              <a:rPr lang="en-US" sz="2000" b="1" dirty="0" smtClean="0">
                <a:solidFill>
                  <a:schemeClr val="accent5">
                    <a:lumMod val="75000"/>
                  </a:schemeClr>
                </a:solidFill>
                <a:latin typeface="Adobe Garamond Pro Bold" pitchFamily="18" charset="0"/>
              </a:rPr>
              <a:t>14-19 mds</a:t>
            </a:r>
            <a:r>
              <a:rPr lang="en-US" sz="2000" dirty="0" smtClean="0">
                <a:latin typeface="Adobe Garamond Pro Bold" pitchFamily="18" charset="0"/>
              </a:rPr>
              <a:t>, per acre.</a:t>
            </a:r>
            <a:endParaRPr lang="en-US" sz="2000" dirty="0">
              <a:latin typeface="Adobe Garamond Pro Bold" pitchFamily="18" charset="0"/>
            </a:endParaRPr>
          </a:p>
        </p:txBody>
      </p:sp>
    </p:spTree>
  </p:cSld>
  <p:clrMapOvr>
    <a:masterClrMapping/>
  </p:clrMapOvr>
  <p:transition>
    <p:wipe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9144000" cy="838200"/>
          </a:xfrm>
        </p:spPr>
        <p:txBody>
          <a:bodyPr>
            <a:normAutofit fontScale="90000"/>
          </a:bodyPr>
          <a:lstStyle/>
          <a:p>
            <a:pPr algn="ctr"/>
            <a:r>
              <a:rPr lang="en-US" sz="4400" b="1" dirty="0" smtClean="0"/>
              <a:t>ADVANTAGES OF THE PROPER HARVESTING</a:t>
            </a:r>
            <a:endParaRPr lang="en-US" sz="4400" b="1" dirty="0"/>
          </a:p>
        </p:txBody>
      </p:sp>
      <p:sp>
        <p:nvSpPr>
          <p:cNvPr id="3" name="Content Placeholder 2"/>
          <p:cNvSpPr>
            <a:spLocks noGrp="1"/>
          </p:cNvSpPr>
          <p:nvPr>
            <p:ph idx="1"/>
          </p:nvPr>
        </p:nvSpPr>
        <p:spPr>
          <a:xfrm>
            <a:off x="1219200" y="1554162"/>
            <a:ext cx="6248400" cy="4525963"/>
          </a:xfrm>
        </p:spPr>
        <p:txBody>
          <a:bodyPr/>
          <a:lstStyle/>
          <a:p>
            <a:pPr>
              <a:buClr>
                <a:srgbClr val="002060"/>
              </a:buClr>
              <a:buSzPct val="90000"/>
              <a:buFont typeface="Wingdings" pitchFamily="2" charset="2"/>
              <a:buChar char="Ø"/>
            </a:pPr>
            <a:r>
              <a:rPr lang="en-US" dirty="0" smtClean="0">
                <a:latin typeface="Adobe Garamond Pro Bold" pitchFamily="18" charset="0"/>
              </a:rPr>
              <a:t>Yield increased per unit area.</a:t>
            </a:r>
          </a:p>
          <a:p>
            <a:pPr>
              <a:buClr>
                <a:srgbClr val="002060"/>
              </a:buClr>
              <a:buSzPct val="90000"/>
              <a:buFont typeface="Wingdings" pitchFamily="2" charset="2"/>
              <a:buChar char="Ø"/>
            </a:pPr>
            <a:r>
              <a:rPr lang="en-US" dirty="0" smtClean="0">
                <a:latin typeface="Adobe Garamond Pro Bold" pitchFamily="18" charset="0"/>
              </a:rPr>
              <a:t>Labour saving.</a:t>
            </a:r>
          </a:p>
          <a:p>
            <a:pPr>
              <a:buClr>
                <a:srgbClr val="002060"/>
              </a:buClr>
              <a:buSzPct val="90000"/>
              <a:buFont typeface="Wingdings" pitchFamily="2" charset="2"/>
              <a:buChar char="Ø"/>
            </a:pPr>
            <a:r>
              <a:rPr lang="en-US" dirty="0" smtClean="0">
                <a:latin typeface="Adobe Garamond Pro Bold" pitchFamily="18" charset="0"/>
              </a:rPr>
              <a:t>Additional Sugar Recovery.</a:t>
            </a:r>
          </a:p>
          <a:p>
            <a:pPr>
              <a:buClr>
                <a:srgbClr val="002060"/>
              </a:buClr>
              <a:buSzPct val="90000"/>
              <a:buFont typeface="Wingdings" pitchFamily="2" charset="2"/>
              <a:buChar char="Ø"/>
            </a:pPr>
            <a:r>
              <a:rPr lang="en-US" dirty="0" smtClean="0">
                <a:latin typeface="Adobe Garamond Pro Bold" pitchFamily="18" charset="0"/>
              </a:rPr>
              <a:t>Quick and more tillering.</a:t>
            </a:r>
          </a:p>
          <a:p>
            <a:pPr>
              <a:buClr>
                <a:srgbClr val="002060"/>
              </a:buClr>
              <a:buSzPct val="90000"/>
              <a:buFont typeface="Wingdings" pitchFamily="2" charset="2"/>
              <a:buChar char="Ø"/>
            </a:pPr>
            <a:r>
              <a:rPr lang="en-US" dirty="0" smtClean="0">
                <a:latin typeface="Adobe Garamond Pro Bold" pitchFamily="18" charset="0"/>
              </a:rPr>
              <a:t>Better Ratooning.</a:t>
            </a:r>
          </a:p>
          <a:p>
            <a:pPr>
              <a:buClr>
                <a:srgbClr val="002060"/>
              </a:buClr>
              <a:buSzPct val="90000"/>
              <a:buFont typeface="Wingdings" pitchFamily="2" charset="2"/>
              <a:buChar char="Ø"/>
            </a:pPr>
            <a:r>
              <a:rPr lang="en-US" dirty="0" smtClean="0">
                <a:latin typeface="Adobe Garamond Pro Bold" pitchFamily="18" charset="0"/>
              </a:rPr>
              <a:t>Cost saving per unit area.</a:t>
            </a:r>
            <a:endParaRPr lang="en-US" dirty="0">
              <a:latin typeface="Adobe Garamond Pro Bold" pitchFamily="18" charset="0"/>
            </a:endParaRPr>
          </a:p>
        </p:txBody>
      </p:sp>
    </p:spTree>
  </p:cSld>
  <p:clrMapOvr>
    <a:masterClrMapping/>
  </p:clrMapOvr>
  <p:transition>
    <p:wipe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0"/>
            <a:ext cx="8686800" cy="762000"/>
          </a:xfrm>
        </p:spPr>
        <p:txBody>
          <a:bodyPr>
            <a:noAutofit/>
          </a:bodyPr>
          <a:lstStyle/>
          <a:p>
            <a:pPr algn="ctr"/>
            <a:r>
              <a:rPr lang="en-US" sz="4400" b="1" cap="none" dirty="0" smtClean="0"/>
              <a:t>LOSSES IN SUGARCANE WEIGHT FROM HARVESTING TO CRUSH</a:t>
            </a:r>
            <a:endParaRPr lang="en-US" sz="4400" b="1" cap="none" dirty="0"/>
          </a:p>
        </p:txBody>
      </p:sp>
      <p:graphicFrame>
        <p:nvGraphicFramePr>
          <p:cNvPr id="4" name="Chart 3"/>
          <p:cNvGraphicFramePr/>
          <p:nvPr/>
        </p:nvGraphicFramePr>
        <p:xfrm>
          <a:off x="762000" y="1219200"/>
          <a:ext cx="7620000" cy="4548188"/>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1371600" y="5867400"/>
            <a:ext cx="6934200" cy="307777"/>
          </a:xfrm>
          <a:prstGeom prst="rect">
            <a:avLst/>
          </a:prstGeom>
          <a:noFill/>
        </p:spPr>
        <p:txBody>
          <a:bodyPr wrap="square" rtlCol="0">
            <a:spAutoFit/>
          </a:bodyPr>
          <a:lstStyle/>
          <a:p>
            <a:r>
              <a:rPr lang="en-US" sz="1400" dirty="0" smtClean="0">
                <a:latin typeface="Adobe Garamond Pro Bold" pitchFamily="18" charset="0"/>
              </a:rPr>
              <a:t>Source:  P.W on Agriculture 2010 P-58</a:t>
            </a:r>
            <a:endParaRPr lang="en-US" sz="1400" dirty="0">
              <a:latin typeface="Adobe Garamond Pro Bold" pitchFamily="18" charset="0"/>
            </a:endParaRPr>
          </a:p>
        </p:txBody>
      </p:sp>
    </p:spTree>
  </p:cSld>
  <p:clrMapOvr>
    <a:masterClrMapping/>
  </p:clrMapOvr>
  <p:transition>
    <p:wipe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fontScale="90000"/>
          </a:bodyPr>
          <a:lstStyle/>
          <a:p>
            <a:pPr algn="ctr"/>
            <a:r>
              <a:rPr lang="en-US" b="1" u="sng" dirty="0" smtClean="0"/>
              <a:t>HARVESTING TECHNIQUES</a:t>
            </a:r>
            <a:endParaRPr lang="en-US" dirty="0"/>
          </a:p>
        </p:txBody>
      </p:sp>
      <p:sp>
        <p:nvSpPr>
          <p:cNvPr id="3" name="Content Placeholder 2"/>
          <p:cNvSpPr>
            <a:spLocks noGrp="1"/>
          </p:cNvSpPr>
          <p:nvPr>
            <p:ph idx="1"/>
          </p:nvPr>
        </p:nvSpPr>
        <p:spPr>
          <a:xfrm>
            <a:off x="381000" y="533400"/>
            <a:ext cx="8686800" cy="3505200"/>
          </a:xfrm>
        </p:spPr>
        <p:txBody>
          <a:bodyPr>
            <a:normAutofit/>
          </a:bodyPr>
          <a:lstStyle/>
          <a:p>
            <a:pPr lvl="0">
              <a:buClrTx/>
              <a:buSzPct val="150000"/>
              <a:buFont typeface="Arial" pitchFamily="34" charset="0"/>
              <a:buChar char="•"/>
            </a:pPr>
            <a:r>
              <a:rPr lang="en-US" sz="1800" dirty="0" smtClean="0">
                <a:latin typeface="Adobe Garamond Pro Bold" pitchFamily="18" charset="0"/>
              </a:rPr>
              <a:t>To harvest the cane at peak maturity (i.e. avoiding cutting of either over – aged or under aged cane). </a:t>
            </a:r>
          </a:p>
          <a:p>
            <a:pPr lvl="0">
              <a:buClrTx/>
              <a:buSzPct val="150000"/>
              <a:buFont typeface="Arial" pitchFamily="34" charset="0"/>
              <a:buChar char="•"/>
            </a:pPr>
            <a:r>
              <a:rPr lang="en-US" sz="1800" dirty="0" smtClean="0">
                <a:latin typeface="Adobe Garamond Pro Bold" pitchFamily="18" charset="0"/>
              </a:rPr>
              <a:t>Cutting cane from ground level for maximum sugar yield. </a:t>
            </a:r>
          </a:p>
          <a:p>
            <a:pPr lvl="0">
              <a:buClrTx/>
              <a:buSzPct val="150000"/>
              <a:buFont typeface="Arial" pitchFamily="34" charset="0"/>
              <a:buChar char="•"/>
            </a:pPr>
            <a:r>
              <a:rPr lang="en-US" sz="1800" dirty="0" smtClean="0">
                <a:latin typeface="Adobe Garamond Pro Bold" pitchFamily="18" charset="0"/>
              </a:rPr>
              <a:t>De-topping at appropriate height so that green immature tops are eliminated. </a:t>
            </a:r>
          </a:p>
          <a:p>
            <a:pPr lvl="0">
              <a:buClrTx/>
              <a:buSzPct val="150000"/>
              <a:buFont typeface="Arial" pitchFamily="34" charset="0"/>
              <a:buChar char="•"/>
            </a:pPr>
            <a:r>
              <a:rPr lang="en-US" sz="1800" dirty="0" smtClean="0">
                <a:latin typeface="Adobe Garamond Pro Bold" pitchFamily="18" charset="0"/>
              </a:rPr>
              <a:t>Proper cleaning of the cane i.e. removing the extraneous material such as dry leaves – trash and roots etc. </a:t>
            </a:r>
          </a:p>
          <a:p>
            <a:pPr lvl="0">
              <a:buClrTx/>
              <a:buSzPct val="150000"/>
              <a:buFont typeface="Arial" pitchFamily="34" charset="0"/>
              <a:buChar char="•"/>
            </a:pPr>
            <a:r>
              <a:rPr lang="en-US" sz="1800" dirty="0" smtClean="0">
                <a:latin typeface="Adobe Garamond Pro Bold" pitchFamily="18" charset="0"/>
              </a:rPr>
              <a:t>Cut to crush time. </a:t>
            </a:r>
          </a:p>
          <a:p>
            <a:pPr lvl="0">
              <a:buClrTx/>
              <a:buSzPct val="150000"/>
              <a:buFont typeface="Arial" pitchFamily="34" charset="0"/>
              <a:buChar char="•"/>
            </a:pPr>
            <a:r>
              <a:rPr lang="en-US" sz="1800" dirty="0" smtClean="0">
                <a:latin typeface="Adobe Garamond Pro Bold" pitchFamily="18" charset="0"/>
              </a:rPr>
              <a:t>Avoid cane harvesting with Sickle. </a:t>
            </a:r>
          </a:p>
          <a:p>
            <a:pPr lvl="0">
              <a:buClrTx/>
              <a:buSzPct val="150000"/>
              <a:buFont typeface="Arial" pitchFamily="34" charset="0"/>
              <a:buChar char="•"/>
            </a:pPr>
            <a:r>
              <a:rPr lang="en-US" sz="1800" dirty="0" smtClean="0">
                <a:latin typeface="Adobe Garamond Pro Bold" pitchFamily="18" charset="0"/>
              </a:rPr>
              <a:t>To choose the smart harvesting knife which help faster – easier – aggressive and efficient cutting from ground level.</a:t>
            </a:r>
          </a:p>
          <a:p>
            <a:pPr>
              <a:buClrTx/>
              <a:buSzPct val="150000"/>
              <a:buFont typeface="Arial" pitchFamily="34" charset="0"/>
              <a:buChar char="•"/>
            </a:pPr>
            <a:r>
              <a:rPr lang="en-US" sz="1800" dirty="0" smtClean="0">
                <a:latin typeface="Adobe Garamond Pro Bold" pitchFamily="18" charset="0"/>
              </a:rPr>
              <a:t>To adopt mini sugarcane harvester for smooth and economical harvesting.</a:t>
            </a:r>
          </a:p>
        </p:txBody>
      </p:sp>
      <p:pic>
        <p:nvPicPr>
          <p:cNvPr id="1026" name="Picture 2" descr="D:\Camera\288MSDCF\DSC04536.JPG"/>
          <p:cNvPicPr>
            <a:picLocks noChangeAspect="1" noChangeArrowheads="1"/>
          </p:cNvPicPr>
          <p:nvPr/>
        </p:nvPicPr>
        <p:blipFill>
          <a:blip r:embed="rId2" cstate="print"/>
          <a:srcRect b="13854"/>
          <a:stretch>
            <a:fillRect/>
          </a:stretch>
        </p:blipFill>
        <p:spPr bwMode="auto">
          <a:xfrm>
            <a:off x="4953000" y="4038600"/>
            <a:ext cx="3184504" cy="2057400"/>
          </a:xfrm>
          <a:prstGeom prst="rect">
            <a:avLst/>
          </a:prstGeom>
          <a:noFill/>
        </p:spPr>
      </p:pic>
      <p:pic>
        <p:nvPicPr>
          <p:cNvPr id="1027" name="Picture 3" descr="D:\Camera\288MSDCF\DSC04539.JPG"/>
          <p:cNvPicPr>
            <a:picLocks noChangeAspect="1" noChangeArrowheads="1"/>
          </p:cNvPicPr>
          <p:nvPr/>
        </p:nvPicPr>
        <p:blipFill>
          <a:blip r:embed="rId3" cstate="print"/>
          <a:srcRect l="11628"/>
          <a:stretch>
            <a:fillRect/>
          </a:stretch>
        </p:blipFill>
        <p:spPr bwMode="auto">
          <a:xfrm>
            <a:off x="990600" y="4038600"/>
            <a:ext cx="3200400" cy="2057400"/>
          </a:xfrm>
          <a:prstGeom prst="rect">
            <a:avLst/>
          </a:prstGeom>
          <a:noFill/>
        </p:spPr>
      </p:pic>
      <p:sp>
        <p:nvSpPr>
          <p:cNvPr id="6" name="TextBox 5"/>
          <p:cNvSpPr txBox="1"/>
          <p:nvPr/>
        </p:nvSpPr>
        <p:spPr>
          <a:xfrm>
            <a:off x="609600" y="6172200"/>
            <a:ext cx="4070217" cy="369332"/>
          </a:xfrm>
          <a:prstGeom prst="rect">
            <a:avLst/>
          </a:prstGeom>
          <a:noFill/>
        </p:spPr>
        <p:txBody>
          <a:bodyPr wrap="none" rtlCol="0">
            <a:spAutoFit/>
          </a:bodyPr>
          <a:lstStyle/>
          <a:p>
            <a:r>
              <a:rPr lang="en-US" b="1" dirty="0" smtClean="0"/>
              <a:t>Traditional Harvesting Tool (Sickle)</a:t>
            </a:r>
            <a:endParaRPr lang="en-US" b="1" dirty="0"/>
          </a:p>
        </p:txBody>
      </p:sp>
      <p:sp>
        <p:nvSpPr>
          <p:cNvPr id="7" name="TextBox 6"/>
          <p:cNvSpPr txBox="1"/>
          <p:nvPr/>
        </p:nvSpPr>
        <p:spPr>
          <a:xfrm>
            <a:off x="5105400" y="6096000"/>
            <a:ext cx="2919390" cy="646331"/>
          </a:xfrm>
          <a:prstGeom prst="rect">
            <a:avLst/>
          </a:prstGeom>
          <a:noFill/>
        </p:spPr>
        <p:txBody>
          <a:bodyPr wrap="none" rtlCol="0">
            <a:spAutoFit/>
          </a:bodyPr>
          <a:lstStyle/>
          <a:p>
            <a:pPr algn="ctr"/>
            <a:r>
              <a:rPr lang="en-US" b="1" dirty="0" smtClean="0"/>
              <a:t>Proper harvesting with </a:t>
            </a:r>
            <a:br>
              <a:rPr lang="en-US" b="1" dirty="0" smtClean="0"/>
            </a:br>
            <a:r>
              <a:rPr lang="en-US" b="1" dirty="0" smtClean="0"/>
              <a:t>(Smart Harvesting Knife)</a:t>
            </a:r>
            <a:endParaRPr lang="en-US" b="1" dirty="0"/>
          </a:p>
        </p:txBody>
      </p:sp>
    </p:spTree>
  </p:cSld>
  <p:clrMapOvr>
    <a:masterClrMapping/>
  </p:clrMapOvr>
  <p:transition>
    <p:wipe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458200" cy="1143000"/>
          </a:xfrm>
        </p:spPr>
        <p:txBody>
          <a:bodyPr>
            <a:normAutofit fontScale="90000"/>
          </a:bodyPr>
          <a:lstStyle/>
          <a:p>
            <a:pPr algn="ctr"/>
            <a:r>
              <a:rPr lang="en-US" sz="4400" b="1" dirty="0" smtClean="0"/>
              <a:t>CUT YOUR LOSSES</a:t>
            </a:r>
            <a:r>
              <a:rPr lang="en-US" sz="4400" b="1" u="sng" dirty="0" smtClean="0"/>
              <a:t/>
            </a:r>
            <a:br>
              <a:rPr lang="en-US" sz="4400" b="1" u="sng" dirty="0" smtClean="0"/>
            </a:br>
            <a:r>
              <a:rPr lang="en-US" sz="3100" b="1" dirty="0" smtClean="0"/>
              <a:t>Harvesting is Getting Smarter</a:t>
            </a:r>
            <a:endParaRPr lang="en-US" sz="4400" dirty="0"/>
          </a:p>
        </p:txBody>
      </p:sp>
      <p:sp>
        <p:nvSpPr>
          <p:cNvPr id="3" name="Content Placeholder 2"/>
          <p:cNvSpPr>
            <a:spLocks noGrp="1"/>
          </p:cNvSpPr>
          <p:nvPr>
            <p:ph idx="1"/>
          </p:nvPr>
        </p:nvSpPr>
        <p:spPr>
          <a:xfrm>
            <a:off x="304800" y="1066800"/>
            <a:ext cx="8686800" cy="5791200"/>
          </a:xfrm>
        </p:spPr>
        <p:txBody>
          <a:bodyPr>
            <a:normAutofit lnSpcReduction="10000"/>
          </a:bodyPr>
          <a:lstStyle/>
          <a:p>
            <a:pPr>
              <a:buNone/>
            </a:pPr>
            <a:r>
              <a:rPr lang="en-US" sz="2000" dirty="0" smtClean="0">
                <a:latin typeface="Adobe Garamond Pro Bold" pitchFamily="18" charset="0"/>
              </a:rPr>
              <a:t>	Sugarcane Planter is latest technology adopted by developed countries which is economical and it uses smart clean technology which is an integrated solution that works with Harvest Monitor to control primary extractor losses and trash levels, improving yield , sugar recovery, time saving and reducing costs. </a:t>
            </a:r>
          </a:p>
          <a:p>
            <a:pPr>
              <a:buNone/>
            </a:pPr>
            <a:endParaRPr lang="en-US" sz="2000" dirty="0" smtClean="0">
              <a:latin typeface="Adobe Garamond Pro Bold" pitchFamily="18" charset="0"/>
            </a:endParaRPr>
          </a:p>
          <a:p>
            <a:pPr>
              <a:buNone/>
            </a:pPr>
            <a:endParaRPr lang="en-US" sz="2000" dirty="0" smtClean="0">
              <a:latin typeface="Adobe Garamond Pro Bold" pitchFamily="18" charset="0"/>
            </a:endParaRPr>
          </a:p>
          <a:p>
            <a:pPr>
              <a:buNone/>
            </a:pPr>
            <a:endParaRPr lang="en-US" sz="2000" dirty="0" smtClean="0">
              <a:latin typeface="Adobe Garamond Pro Bold" pitchFamily="18" charset="0"/>
            </a:endParaRPr>
          </a:p>
          <a:p>
            <a:pPr>
              <a:buNone/>
            </a:pPr>
            <a:endParaRPr lang="en-US" sz="2000" dirty="0" smtClean="0">
              <a:latin typeface="Adobe Garamond Pro Bold" pitchFamily="18" charset="0"/>
            </a:endParaRPr>
          </a:p>
          <a:p>
            <a:pPr>
              <a:buNone/>
            </a:pPr>
            <a:endParaRPr lang="en-US" sz="2000" dirty="0" smtClean="0">
              <a:latin typeface="Adobe Garamond Pro Bold" pitchFamily="18" charset="0"/>
            </a:endParaRPr>
          </a:p>
          <a:p>
            <a:pPr>
              <a:buNone/>
            </a:pPr>
            <a:endParaRPr lang="en-US" sz="2000" dirty="0" smtClean="0">
              <a:latin typeface="Adobe Garamond Pro Bold" pitchFamily="18" charset="0"/>
            </a:endParaRPr>
          </a:p>
          <a:p>
            <a:pPr algn="ctr">
              <a:buNone/>
            </a:pPr>
            <a:endParaRPr lang="en-US" sz="2800" b="1" dirty="0" smtClean="0">
              <a:solidFill>
                <a:schemeClr val="tx2"/>
              </a:solidFill>
              <a:latin typeface="+mj-lt"/>
              <a:ea typeface="+mj-ea"/>
              <a:cs typeface="+mj-cs"/>
            </a:endParaRPr>
          </a:p>
          <a:p>
            <a:pPr algn="ctr">
              <a:buNone/>
            </a:pPr>
            <a:endParaRPr lang="en-US" sz="1400" b="1" dirty="0" smtClean="0">
              <a:solidFill>
                <a:schemeClr val="tx2"/>
              </a:solidFill>
              <a:latin typeface="+mj-lt"/>
              <a:ea typeface="+mj-ea"/>
              <a:cs typeface="+mj-cs"/>
            </a:endParaRPr>
          </a:p>
          <a:p>
            <a:pPr algn="ctr">
              <a:buNone/>
            </a:pPr>
            <a:r>
              <a:rPr lang="en-US" sz="2800" b="1" dirty="0" smtClean="0">
                <a:solidFill>
                  <a:schemeClr val="tx2"/>
                </a:solidFill>
                <a:latin typeface="+mj-lt"/>
                <a:ea typeface="+mj-ea"/>
                <a:cs typeface="+mj-cs"/>
              </a:rPr>
              <a:t>Smart Farming</a:t>
            </a:r>
          </a:p>
          <a:p>
            <a:pPr>
              <a:buNone/>
            </a:pPr>
            <a:r>
              <a:rPr lang="en-US" sz="2000" dirty="0" smtClean="0">
                <a:latin typeface="Adobe Garamond Pro Bold" pitchFamily="18" charset="0"/>
              </a:rPr>
              <a:t>    Technology in farming have been utilized in numerous ways, each kind is installed for different purpose. Based on the function, here are some advanced technologies applied as smart farming. The integration between technology and farmers’ skills is aimed to produce the maximum quality yields. </a:t>
            </a:r>
          </a:p>
          <a:p>
            <a:pPr>
              <a:buNone/>
            </a:pPr>
            <a:endParaRPr lang="en-US" sz="2000" dirty="0">
              <a:latin typeface="Adobe Garamond Pro Bold" pitchFamily="18" charset="0"/>
            </a:endParaRPr>
          </a:p>
        </p:txBody>
      </p:sp>
      <p:pic>
        <p:nvPicPr>
          <p:cNvPr id="4" name="Picture 2" descr="E:\PSST Presentations\PSST Paper Files\2016.09.06 Knife New Pic\Copy of S1.JPG"/>
          <p:cNvPicPr>
            <a:picLocks noChangeAspect="1" noChangeArrowheads="1"/>
          </p:cNvPicPr>
          <p:nvPr/>
        </p:nvPicPr>
        <p:blipFill>
          <a:blip r:embed="rId2"/>
          <a:stretch>
            <a:fillRect/>
          </a:stretch>
        </p:blipFill>
        <p:spPr bwMode="auto">
          <a:xfrm>
            <a:off x="1981200" y="2362200"/>
            <a:ext cx="5029200" cy="2286000"/>
          </a:xfrm>
          <a:prstGeom prst="rect">
            <a:avLst/>
          </a:prstGeom>
          <a:noFill/>
        </p:spPr>
      </p:pic>
    </p:spTree>
  </p:cSld>
  <p:clrMapOvr>
    <a:masterClrMapping/>
  </p:clrMapOvr>
  <p:transition>
    <p:wipe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DSC03676ii.JPG"/>
          <p:cNvPicPr>
            <a:picLocks noChangeAspect="1"/>
          </p:cNvPicPr>
          <p:nvPr/>
        </p:nvPicPr>
        <p:blipFill>
          <a:blip r:embed="rId3" cstate="print"/>
          <a:srcRect b="13654"/>
          <a:stretch>
            <a:fillRect/>
          </a:stretch>
        </p:blipFill>
        <p:spPr>
          <a:xfrm>
            <a:off x="4606120" y="1223749"/>
            <a:ext cx="4537880" cy="2510051"/>
          </a:xfrm>
          <a:prstGeom prst="rect">
            <a:avLst/>
          </a:prstGeom>
        </p:spPr>
      </p:pic>
      <p:sp>
        <p:nvSpPr>
          <p:cNvPr id="12" name="TextBox 11"/>
          <p:cNvSpPr txBox="1"/>
          <p:nvPr/>
        </p:nvSpPr>
        <p:spPr>
          <a:xfrm>
            <a:off x="0" y="24825"/>
            <a:ext cx="9144000" cy="1200329"/>
          </a:xfrm>
          <a:prstGeom prst="rect">
            <a:avLst/>
          </a:prstGeom>
          <a:noFill/>
        </p:spPr>
        <p:txBody>
          <a:bodyPr wrap="square" rtlCol="0">
            <a:spAutoFit/>
          </a:bodyPr>
          <a:lstStyle/>
          <a:p>
            <a:pPr algn="ctr"/>
            <a:r>
              <a:rPr lang="en-US" sz="4400" b="1" dirty="0" smtClean="0">
                <a:solidFill>
                  <a:schemeClr val="tx2"/>
                </a:solidFill>
                <a:latin typeface="+mj-lt"/>
                <a:ea typeface="+mj-ea"/>
                <a:cs typeface="+mj-cs"/>
              </a:rPr>
              <a:t>SMART FARMING </a:t>
            </a:r>
          </a:p>
          <a:p>
            <a:pPr algn="ctr"/>
            <a:r>
              <a:rPr lang="en-US" sz="2800" b="1" dirty="0" smtClean="0">
                <a:solidFill>
                  <a:schemeClr val="tx2"/>
                </a:solidFill>
                <a:latin typeface="+mj-lt"/>
                <a:ea typeface="+mj-ea"/>
                <a:cs typeface="+mj-cs"/>
              </a:rPr>
              <a:t>TECHNOLOGICAL ADVANCEMENT</a:t>
            </a:r>
          </a:p>
        </p:txBody>
      </p:sp>
      <p:pic>
        <p:nvPicPr>
          <p:cNvPr id="6" name="Content Placeholder 3" descr="DSC06905.JPG"/>
          <p:cNvPicPr>
            <a:picLocks noChangeAspect="1"/>
          </p:cNvPicPr>
          <p:nvPr/>
        </p:nvPicPr>
        <p:blipFill>
          <a:blip r:embed="rId4" cstate="print"/>
          <a:srcRect t="10442" b="10442"/>
          <a:stretch>
            <a:fillRect/>
          </a:stretch>
        </p:blipFill>
        <p:spPr>
          <a:xfrm>
            <a:off x="4612038" y="3886200"/>
            <a:ext cx="4531963" cy="2760261"/>
          </a:xfrm>
          <a:prstGeom prst="rect">
            <a:avLst/>
          </a:prstGeom>
        </p:spPr>
      </p:pic>
      <p:pic>
        <p:nvPicPr>
          <p:cNvPr id="7" name="Picture 5" descr="C:\Users\user\Desktop\Pictrial view\IMG20190927110423.jpg"/>
          <p:cNvPicPr>
            <a:picLocks noChangeAspect="1" noChangeArrowheads="1"/>
          </p:cNvPicPr>
          <p:nvPr/>
        </p:nvPicPr>
        <p:blipFill>
          <a:blip r:embed="rId5" cstate="print"/>
          <a:srcRect/>
          <a:stretch>
            <a:fillRect/>
          </a:stretch>
        </p:blipFill>
        <p:spPr bwMode="auto">
          <a:xfrm>
            <a:off x="1" y="3886200"/>
            <a:ext cx="4513997" cy="2801204"/>
          </a:xfrm>
          <a:prstGeom prst="rect">
            <a:avLst/>
          </a:prstGeom>
          <a:noFill/>
        </p:spPr>
      </p:pic>
      <p:pic>
        <p:nvPicPr>
          <p:cNvPr id="11" name="Picture 5" descr="E:\Pictures &amp; Videos\Pictures &amp; Vidoes CD\Farmers Field Day\M.Ibrahim Pathan.Ring Pit Planting - Khokhar\DSC07073.JPG"/>
          <p:cNvPicPr>
            <a:picLocks noChangeAspect="1" noChangeArrowheads="1"/>
          </p:cNvPicPr>
          <p:nvPr/>
        </p:nvPicPr>
        <p:blipFill>
          <a:blip r:embed="rId6" cstate="print"/>
          <a:srcRect/>
          <a:stretch>
            <a:fillRect/>
          </a:stretch>
        </p:blipFill>
        <p:spPr bwMode="auto">
          <a:xfrm>
            <a:off x="0" y="1219200"/>
            <a:ext cx="2384946" cy="2514600"/>
          </a:xfrm>
          <a:prstGeom prst="rect">
            <a:avLst/>
          </a:prstGeom>
          <a:noFill/>
        </p:spPr>
      </p:pic>
      <p:pic>
        <p:nvPicPr>
          <p:cNvPr id="13" name="Picture 3" descr="E:\Pictures &amp; Videos\Pictures &amp; Vidoes CD\Plantation\2017-05-25 Pic\DSC07585.JPG"/>
          <p:cNvPicPr>
            <a:picLocks noChangeAspect="1" noChangeArrowheads="1"/>
          </p:cNvPicPr>
          <p:nvPr/>
        </p:nvPicPr>
        <p:blipFill>
          <a:blip r:embed="rId7" cstate="print"/>
          <a:srcRect/>
          <a:stretch>
            <a:fillRect/>
          </a:stretch>
        </p:blipFill>
        <p:spPr bwMode="auto">
          <a:xfrm>
            <a:off x="2415655" y="1219200"/>
            <a:ext cx="2088107" cy="2514600"/>
          </a:xfrm>
          <a:prstGeom prst="rect">
            <a:avLst/>
          </a:prstGeom>
          <a:noFill/>
        </p:spPr>
      </p:pic>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3886200"/>
            <a:ext cx="8458200" cy="1828800"/>
          </a:xfrm>
        </p:spPr>
        <p:txBody>
          <a:bodyPr>
            <a:normAutofit/>
          </a:bodyPr>
          <a:lstStyle/>
          <a:p>
            <a:pPr algn="ctr"/>
            <a:r>
              <a:rPr lang="en-US" sz="2800" dirty="0" smtClean="0">
                <a:latin typeface="Bookman Old Style" pitchFamily="18" charset="0"/>
              </a:rPr>
              <a:t>BY</a:t>
            </a:r>
            <a:br>
              <a:rPr lang="en-US" sz="2800" dirty="0" smtClean="0">
                <a:latin typeface="Bookman Old Style" pitchFamily="18" charset="0"/>
              </a:rPr>
            </a:br>
            <a:r>
              <a:rPr lang="en-US" sz="2800" b="1" dirty="0" smtClean="0">
                <a:latin typeface="Bookman Old Style" pitchFamily="18" charset="0"/>
              </a:rPr>
              <a:t>AGHA MASHOOQUE ALI</a:t>
            </a:r>
            <a:br>
              <a:rPr lang="en-US" sz="2800" b="1" dirty="0" smtClean="0">
                <a:latin typeface="Bookman Old Style" pitchFamily="18" charset="0"/>
              </a:rPr>
            </a:br>
            <a:r>
              <a:rPr lang="en-US" sz="2800" b="1" dirty="0" smtClean="0">
                <a:latin typeface="Bookman Old Style" pitchFamily="18" charset="0"/>
              </a:rPr>
              <a:t>Deputy General MANAGER (CD)</a:t>
            </a:r>
            <a:br>
              <a:rPr lang="en-US" sz="2800" b="1" dirty="0" smtClean="0">
                <a:latin typeface="Bookman Old Style" pitchFamily="18" charset="0"/>
              </a:rPr>
            </a:br>
            <a:r>
              <a:rPr lang="en-US" sz="2800" b="1" dirty="0" smtClean="0">
                <a:latin typeface="Bookman Old Style" pitchFamily="18" charset="0"/>
              </a:rPr>
              <a:t>Faran Sugar Mills Ltd</a:t>
            </a:r>
            <a:endParaRPr lang="en-US" sz="2800" dirty="0"/>
          </a:p>
        </p:txBody>
      </p:sp>
      <p:sp>
        <p:nvSpPr>
          <p:cNvPr id="3" name="Subtitle 2"/>
          <p:cNvSpPr>
            <a:spLocks noGrp="1"/>
          </p:cNvSpPr>
          <p:nvPr>
            <p:ph type="subTitle" idx="1"/>
          </p:nvPr>
        </p:nvSpPr>
        <p:spPr>
          <a:xfrm>
            <a:off x="381000" y="2667000"/>
            <a:ext cx="8458200" cy="914400"/>
          </a:xfrm>
        </p:spPr>
        <p:txBody>
          <a:bodyPr>
            <a:noAutofit/>
          </a:bodyPr>
          <a:lstStyle/>
          <a:p>
            <a:pPr algn="ctr"/>
            <a:r>
              <a:rPr lang="en-US" sz="2800" dirty="0" smtClean="0"/>
              <a:t>Management of Cane Harvesting and Smart Farming to Boost Sugarcane Production. </a:t>
            </a:r>
          </a:p>
        </p:txBody>
      </p:sp>
      <p:sp>
        <p:nvSpPr>
          <p:cNvPr id="4" name="Rectangle 4"/>
          <p:cNvSpPr>
            <a:spLocks noChangeArrowheads="1"/>
          </p:cNvSpPr>
          <p:nvPr/>
        </p:nvSpPr>
        <p:spPr bwMode="auto">
          <a:xfrm>
            <a:off x="792163" y="2057400"/>
            <a:ext cx="7772400" cy="431800"/>
          </a:xfrm>
          <a:prstGeom prst="rect">
            <a:avLst/>
          </a:prstGeom>
          <a:noFill/>
          <a:ln w="9525">
            <a:noFill/>
            <a:miter lim="800000"/>
            <a:headEnd/>
            <a:tailEnd/>
          </a:ln>
        </p:spPr>
        <p:txBody>
          <a:bodyPr lIns="92075" tIns="46038" rIns="92075" bIns="46038" anchor="ctr"/>
          <a:lstStyle/>
          <a:p>
            <a:pPr algn="ctr"/>
            <a:r>
              <a:rPr lang="en-US" sz="3200" b="1" dirty="0" smtClean="0">
                <a:solidFill>
                  <a:schemeClr val="tx2"/>
                </a:solidFill>
                <a:latin typeface="Comic Sans MS" pitchFamily="66" charset="0"/>
              </a:rPr>
              <a:t>55</a:t>
            </a:r>
            <a:r>
              <a:rPr lang="en-US" sz="3200" b="1" baseline="30000" dirty="0" smtClean="0">
                <a:solidFill>
                  <a:schemeClr val="tx2"/>
                </a:solidFill>
                <a:latin typeface="Comic Sans MS" pitchFamily="66" charset="0"/>
              </a:rPr>
              <a:t>TH</a:t>
            </a:r>
            <a:r>
              <a:rPr lang="en-US" sz="3200" b="1" dirty="0" smtClean="0">
                <a:solidFill>
                  <a:schemeClr val="tx2"/>
                </a:solidFill>
                <a:latin typeface="Comic Sans MS" pitchFamily="66" charset="0"/>
              </a:rPr>
              <a:t> </a:t>
            </a:r>
            <a:r>
              <a:rPr lang="en-US" sz="3200" b="1" dirty="0">
                <a:solidFill>
                  <a:schemeClr val="tx2"/>
                </a:solidFill>
                <a:latin typeface="Comic Sans MS" pitchFamily="66" charset="0"/>
              </a:rPr>
              <a:t>ANNUAL PSST CONVENTION</a:t>
            </a:r>
          </a:p>
        </p:txBody>
      </p:sp>
      <p:pic>
        <p:nvPicPr>
          <p:cNvPr id="5" name="Picture 4" descr="Logo FSML.jpeg"/>
          <p:cNvPicPr>
            <a:picLocks noChangeAspect="1"/>
          </p:cNvPicPr>
          <p:nvPr/>
        </p:nvPicPr>
        <p:blipFill>
          <a:blip r:embed="rId3"/>
          <a:stretch>
            <a:fillRect/>
          </a:stretch>
        </p:blipFill>
        <p:spPr>
          <a:xfrm>
            <a:off x="3810000" y="228600"/>
            <a:ext cx="1524000" cy="1524000"/>
          </a:xfrm>
          <a:prstGeom prst="rect">
            <a:avLst/>
          </a:prstGeom>
        </p:spPr>
      </p:pic>
    </p:spTree>
  </p:cSld>
  <p:clrMapOvr>
    <a:masterClrMapping/>
  </p:clrMapOvr>
  <p:transition>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E:\Pictures &amp; Videos\W-E-F 07-07-2018\R &amp; D\Sugarcane Planter\25-02-2019\DSC03137.JPG"/>
          <p:cNvPicPr>
            <a:picLocks noChangeAspect="1" noChangeArrowheads="1"/>
          </p:cNvPicPr>
          <p:nvPr/>
        </p:nvPicPr>
        <p:blipFill>
          <a:blip r:embed="rId2"/>
          <a:srcRect r="11538"/>
          <a:stretch>
            <a:fillRect/>
          </a:stretch>
        </p:blipFill>
        <p:spPr bwMode="auto">
          <a:xfrm>
            <a:off x="4572000" y="1371600"/>
            <a:ext cx="3886200" cy="2590800"/>
          </a:xfrm>
          <a:prstGeom prst="rect">
            <a:avLst/>
          </a:prstGeom>
          <a:noFill/>
        </p:spPr>
      </p:pic>
      <p:pic>
        <p:nvPicPr>
          <p:cNvPr id="7169" name="Picture 1" descr="F:\Pictures &amp; Videos\W-E-F 07-07-2018\R &amp; D\Sugarcane Planter\Mir javed ali Demonstration 11-09-2018\DSC01693.JPG"/>
          <p:cNvPicPr>
            <a:picLocks noChangeAspect="1" noChangeArrowheads="1"/>
          </p:cNvPicPr>
          <p:nvPr/>
        </p:nvPicPr>
        <p:blipFill>
          <a:blip r:embed="rId3"/>
          <a:srcRect b="14706"/>
          <a:stretch>
            <a:fillRect/>
          </a:stretch>
        </p:blipFill>
        <p:spPr bwMode="auto">
          <a:xfrm>
            <a:off x="609600" y="1371600"/>
            <a:ext cx="3657600" cy="2590800"/>
          </a:xfrm>
          <a:prstGeom prst="rect">
            <a:avLst/>
          </a:prstGeom>
          <a:noFill/>
        </p:spPr>
      </p:pic>
      <p:pic>
        <p:nvPicPr>
          <p:cNvPr id="7170" name="Picture 2" descr="F:\Pictures &amp; Videos\W-E-F 07-07-2018\R &amp; D\Sugarcane Planter\Mir javed ali Demonstration 11-09-2018\DSC01697.JPG"/>
          <p:cNvPicPr>
            <a:picLocks noChangeAspect="1" noChangeArrowheads="1"/>
          </p:cNvPicPr>
          <p:nvPr/>
        </p:nvPicPr>
        <p:blipFill>
          <a:blip r:embed="rId4"/>
          <a:srcRect b="12500"/>
          <a:stretch>
            <a:fillRect/>
          </a:stretch>
        </p:blipFill>
        <p:spPr bwMode="auto">
          <a:xfrm>
            <a:off x="609599" y="4114800"/>
            <a:ext cx="3657599" cy="2438400"/>
          </a:xfrm>
          <a:prstGeom prst="rect">
            <a:avLst/>
          </a:prstGeom>
          <a:noFill/>
        </p:spPr>
      </p:pic>
      <p:pic>
        <p:nvPicPr>
          <p:cNvPr id="7171" name="Picture 3" descr="F:\Pictures &amp; Videos\W-E-F 07-07-2018\R &amp; D\Zahid Habib\Sugarcane Planter Mir Javed (3).jpg"/>
          <p:cNvPicPr>
            <a:picLocks noChangeAspect="1" noChangeArrowheads="1"/>
          </p:cNvPicPr>
          <p:nvPr/>
        </p:nvPicPr>
        <p:blipFill>
          <a:blip r:embed="rId5" cstate="print"/>
          <a:srcRect/>
          <a:stretch>
            <a:fillRect/>
          </a:stretch>
        </p:blipFill>
        <p:spPr bwMode="auto">
          <a:xfrm>
            <a:off x="4572000" y="4114800"/>
            <a:ext cx="3962400" cy="2438400"/>
          </a:xfrm>
          <a:prstGeom prst="rect">
            <a:avLst/>
          </a:prstGeom>
          <a:noFill/>
        </p:spPr>
      </p:pic>
      <p:sp>
        <p:nvSpPr>
          <p:cNvPr id="10" name="Text Placeholder 2"/>
          <p:cNvSpPr txBox="1">
            <a:spLocks/>
          </p:cNvSpPr>
          <p:nvPr/>
        </p:nvSpPr>
        <p:spPr>
          <a:xfrm>
            <a:off x="1066752" y="0"/>
            <a:ext cx="6629400" cy="609600"/>
          </a:xfrm>
          <a:prstGeom prst="rect">
            <a:avLst/>
          </a:prstGeom>
        </p:spPr>
        <p:txBody>
          <a:bodyPr vert="horz" lIns="91440" tIns="45720" rIns="91440" bIns="45720" rtlCol="0">
            <a:noAutofit/>
          </a:bodyPr>
          <a:lstStyle/>
          <a:p>
            <a:pPr marL="342900" marR="0" lvl="0" indent="-342900" algn="ctr" defTabSz="914400" rtl="0" eaLnBrk="1" fontAlgn="auto" latinLnBrk="0" hangingPunct="1">
              <a:lnSpc>
                <a:spcPct val="100000"/>
              </a:lnSpc>
              <a:spcBef>
                <a:spcPct val="20000"/>
              </a:spcBef>
              <a:spcAft>
                <a:spcPts val="0"/>
              </a:spcAft>
              <a:buClrTx/>
              <a:buSzTx/>
              <a:tabLst/>
              <a:defRPr/>
            </a:pPr>
            <a:r>
              <a:rPr lang="en-US" sz="4400" b="1" dirty="0" smtClean="0">
                <a:solidFill>
                  <a:schemeClr val="tx2"/>
                </a:solidFill>
                <a:latin typeface="+mj-lt"/>
                <a:ea typeface="+mj-ea"/>
                <a:cs typeface="+mj-cs"/>
              </a:rPr>
              <a:t>SMART FARMING</a:t>
            </a:r>
          </a:p>
          <a:p>
            <a:pPr marL="342900" marR="0" lvl="0" indent="-342900" algn="ctr" defTabSz="914400" rtl="0" eaLnBrk="1" fontAlgn="auto" latinLnBrk="0" hangingPunct="1">
              <a:lnSpc>
                <a:spcPct val="100000"/>
              </a:lnSpc>
              <a:spcBef>
                <a:spcPct val="20000"/>
              </a:spcBef>
              <a:spcAft>
                <a:spcPts val="0"/>
              </a:spcAft>
              <a:buClrTx/>
              <a:buSzTx/>
              <a:tabLst/>
              <a:defRPr/>
            </a:pPr>
            <a:r>
              <a:rPr lang="en-US" sz="2400" b="1" dirty="0" smtClean="0">
                <a:solidFill>
                  <a:schemeClr val="tx2"/>
                </a:solidFill>
                <a:latin typeface="+mj-lt"/>
                <a:ea typeface="+mj-ea"/>
                <a:cs typeface="+mj-cs"/>
              </a:rPr>
              <a:t>Mechanized Cultivation with Sugarcane Planter</a:t>
            </a:r>
            <a:endParaRPr lang="en-US" sz="2400" b="1" dirty="0">
              <a:solidFill>
                <a:schemeClr val="tx2"/>
              </a:solidFill>
              <a:latin typeface="+mj-lt"/>
              <a:ea typeface="+mj-ea"/>
              <a:cs typeface="+mj-cs"/>
            </a:endParaRPr>
          </a:p>
        </p:txBody>
      </p:sp>
    </p:spTree>
  </p:cSld>
  <p:clrMapOvr>
    <a:masterClrMapping/>
  </p:clrMapOvr>
  <p:transition>
    <p:wipe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fontScale="90000"/>
          </a:bodyPr>
          <a:lstStyle/>
          <a:p>
            <a:pPr algn="ctr"/>
            <a:r>
              <a:rPr lang="en-US" dirty="0" smtClean="0">
                <a:latin typeface="Arial Black" pitchFamily="34" charset="0"/>
              </a:rPr>
              <a:t>Smart Farming</a:t>
            </a:r>
            <a:endParaRPr lang="en-US" dirty="0">
              <a:latin typeface="Arial Black" pitchFamily="34" charset="0"/>
            </a:endParaRPr>
          </a:p>
        </p:txBody>
      </p:sp>
      <p:pic>
        <p:nvPicPr>
          <p:cNvPr id="1027" name="Picture 3" descr="F:\Pictures &amp; Videos\Drone Camera\DSC00017.JPG"/>
          <p:cNvPicPr>
            <a:picLocks noChangeAspect="1" noChangeArrowheads="1"/>
          </p:cNvPicPr>
          <p:nvPr/>
        </p:nvPicPr>
        <p:blipFill>
          <a:blip r:embed="rId3"/>
          <a:srcRect/>
          <a:stretch>
            <a:fillRect/>
          </a:stretch>
        </p:blipFill>
        <p:spPr bwMode="auto">
          <a:xfrm>
            <a:off x="533400" y="990600"/>
            <a:ext cx="3733800" cy="2514600"/>
          </a:xfrm>
          <a:prstGeom prst="rect">
            <a:avLst/>
          </a:prstGeom>
          <a:noFill/>
        </p:spPr>
      </p:pic>
      <p:pic>
        <p:nvPicPr>
          <p:cNvPr id="1028" name="Picture 4" descr="C:\Users\Administrator\Desktop\N.Ahmed Ali.jpg"/>
          <p:cNvPicPr>
            <a:picLocks noChangeAspect="1" noChangeArrowheads="1"/>
          </p:cNvPicPr>
          <p:nvPr/>
        </p:nvPicPr>
        <p:blipFill>
          <a:blip r:embed="rId4" cstate="print"/>
          <a:srcRect/>
          <a:stretch>
            <a:fillRect/>
          </a:stretch>
        </p:blipFill>
        <p:spPr bwMode="auto">
          <a:xfrm>
            <a:off x="3352800" y="4137659"/>
            <a:ext cx="2743200" cy="2263140"/>
          </a:xfrm>
          <a:prstGeom prst="rect">
            <a:avLst/>
          </a:prstGeom>
          <a:noFill/>
        </p:spPr>
      </p:pic>
      <p:pic>
        <p:nvPicPr>
          <p:cNvPr id="1030" name="Picture 6" descr="C:\Users\Administrator\Downloads\WhatsApp Image 2022-09-27 at 11.49.41 AM.jpeg"/>
          <p:cNvPicPr>
            <a:picLocks noChangeAspect="1" noChangeArrowheads="1"/>
          </p:cNvPicPr>
          <p:nvPr/>
        </p:nvPicPr>
        <p:blipFill>
          <a:blip r:embed="rId5"/>
          <a:srcRect t="2357" b="6734"/>
          <a:stretch>
            <a:fillRect/>
          </a:stretch>
        </p:blipFill>
        <p:spPr bwMode="auto">
          <a:xfrm>
            <a:off x="381000" y="4114800"/>
            <a:ext cx="2743200" cy="2286000"/>
          </a:xfrm>
          <a:prstGeom prst="rect">
            <a:avLst/>
          </a:prstGeom>
          <a:noFill/>
        </p:spPr>
      </p:pic>
      <p:sp>
        <p:nvSpPr>
          <p:cNvPr id="10" name="Title 1"/>
          <p:cNvSpPr txBox="1">
            <a:spLocks/>
          </p:cNvSpPr>
          <p:nvPr/>
        </p:nvSpPr>
        <p:spPr>
          <a:xfrm>
            <a:off x="152400" y="3505200"/>
            <a:ext cx="3733800" cy="609600"/>
          </a:xfrm>
          <a:prstGeom prst="rect">
            <a:avLst/>
          </a:prstGeom>
        </p:spPr>
        <p:txBody>
          <a:bodyPr vert="horz" lIns="91440" tIns="45720" rIns="91440" bIns="45720" rtlCol="0" anchor="ctr">
            <a:normAutofit fontScale="850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dirty="0" smtClean="0">
                <a:ln>
                  <a:noFill/>
                </a:ln>
                <a:solidFill>
                  <a:schemeClr val="tx1"/>
                </a:solidFill>
                <a:effectLst/>
                <a:uLnTx/>
                <a:uFillTx/>
                <a:latin typeface="Adobe Garamond Pro Bold" pitchFamily="18" charset="0"/>
                <a:ea typeface="+mj-ea"/>
                <a:cs typeface="+mj-cs"/>
              </a:rPr>
              <a:t>Drone Technology</a:t>
            </a:r>
            <a:r>
              <a:rPr kumimoji="0" lang="en-US" sz="2400" b="0" i="0" u="none" strike="noStrike" kern="1200" cap="none" spc="0" normalizeH="0" noProof="0" dirty="0" smtClean="0">
                <a:ln>
                  <a:noFill/>
                </a:ln>
                <a:solidFill>
                  <a:schemeClr val="tx1"/>
                </a:solidFill>
                <a:effectLst/>
                <a:uLnTx/>
                <a:uFillTx/>
                <a:latin typeface="Adobe Garamond Pro Bold" pitchFamily="18" charset="0"/>
                <a:ea typeface="+mj-ea"/>
                <a:cs typeface="+mj-cs"/>
              </a:rPr>
              <a:t> used at FSML.</a:t>
            </a:r>
            <a:endParaRPr kumimoji="0" lang="en-US" sz="2400" b="0" i="0" u="none" strike="noStrike" kern="1200" cap="none" spc="0" normalizeH="0" baseline="0" noProof="0" dirty="0">
              <a:ln>
                <a:noFill/>
              </a:ln>
              <a:solidFill>
                <a:schemeClr val="tx1"/>
              </a:solidFill>
              <a:effectLst/>
              <a:uLnTx/>
              <a:uFillTx/>
              <a:latin typeface="Adobe Garamond Pro Bold" pitchFamily="18" charset="0"/>
              <a:ea typeface="+mj-ea"/>
              <a:cs typeface="+mj-cs"/>
            </a:endParaRPr>
          </a:p>
        </p:txBody>
      </p:sp>
      <p:sp>
        <p:nvSpPr>
          <p:cNvPr id="11" name="Title 1"/>
          <p:cNvSpPr txBox="1">
            <a:spLocks/>
          </p:cNvSpPr>
          <p:nvPr/>
        </p:nvSpPr>
        <p:spPr>
          <a:xfrm>
            <a:off x="2971800" y="6400800"/>
            <a:ext cx="3505200" cy="4572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dirty="0" err="1" smtClean="0">
                <a:latin typeface="Adobe Garamond Pro Bold" pitchFamily="18" charset="0"/>
                <a:ea typeface="+mj-ea"/>
                <a:cs typeface="+mj-cs"/>
              </a:rPr>
              <a:t>Nawab</a:t>
            </a:r>
            <a:r>
              <a:rPr lang="en-US" dirty="0" smtClean="0">
                <a:latin typeface="Adobe Garamond Pro Bold" pitchFamily="18" charset="0"/>
                <a:ea typeface="+mj-ea"/>
                <a:cs typeface="+mj-cs"/>
              </a:rPr>
              <a:t> Ahmed Ali Talpur </a:t>
            </a:r>
            <a:endParaRPr kumimoji="0" lang="en-US" b="0" i="0" u="none" strike="noStrike" kern="1200" cap="none" spc="0" normalizeH="0" baseline="0" noProof="0" dirty="0">
              <a:ln>
                <a:noFill/>
              </a:ln>
              <a:solidFill>
                <a:schemeClr val="tx1"/>
              </a:solidFill>
              <a:effectLst/>
              <a:uLnTx/>
              <a:uFillTx/>
              <a:latin typeface="Adobe Garamond Pro Bold" pitchFamily="18" charset="0"/>
              <a:ea typeface="+mj-ea"/>
              <a:cs typeface="+mj-cs"/>
            </a:endParaRPr>
          </a:p>
        </p:txBody>
      </p:sp>
      <p:sp>
        <p:nvSpPr>
          <p:cNvPr id="12" name="Title 1"/>
          <p:cNvSpPr txBox="1">
            <a:spLocks/>
          </p:cNvSpPr>
          <p:nvPr/>
        </p:nvSpPr>
        <p:spPr>
          <a:xfrm>
            <a:off x="152400" y="6400800"/>
            <a:ext cx="3200400" cy="4572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dirty="0" smtClean="0">
                <a:latin typeface="Adobe Garamond Pro Bold" pitchFamily="18" charset="0"/>
                <a:ea typeface="+mj-ea"/>
                <a:cs typeface="+mj-cs"/>
              </a:rPr>
              <a:t>Dr. </a:t>
            </a:r>
            <a:r>
              <a:rPr lang="en-US" dirty="0" err="1" smtClean="0">
                <a:latin typeface="Adobe Garamond Pro Bold" pitchFamily="18" charset="0"/>
                <a:ea typeface="+mj-ea"/>
                <a:cs typeface="+mj-cs"/>
              </a:rPr>
              <a:t>Azam</a:t>
            </a:r>
            <a:r>
              <a:rPr lang="en-US" dirty="0" smtClean="0">
                <a:latin typeface="Adobe Garamond Pro Bold" pitchFamily="18" charset="0"/>
                <a:ea typeface="+mj-ea"/>
                <a:cs typeface="+mj-cs"/>
              </a:rPr>
              <a:t> </a:t>
            </a:r>
            <a:r>
              <a:rPr lang="en-US" dirty="0" err="1" smtClean="0">
                <a:latin typeface="Adobe Garamond Pro Bold" pitchFamily="18" charset="0"/>
                <a:ea typeface="+mj-ea"/>
                <a:cs typeface="+mj-cs"/>
              </a:rPr>
              <a:t>Agri</a:t>
            </a:r>
            <a:r>
              <a:rPr lang="en-US" dirty="0" smtClean="0">
                <a:latin typeface="Adobe Garamond Pro Bold" pitchFamily="18" charset="0"/>
                <a:ea typeface="+mj-ea"/>
                <a:cs typeface="+mj-cs"/>
              </a:rPr>
              <a:t> Farm </a:t>
            </a:r>
            <a:endParaRPr kumimoji="0" lang="en-US" b="0" i="0" u="none" strike="noStrike" kern="1200" cap="none" spc="0" normalizeH="0" baseline="0" noProof="0" dirty="0">
              <a:ln>
                <a:noFill/>
              </a:ln>
              <a:solidFill>
                <a:schemeClr val="tx1"/>
              </a:solidFill>
              <a:effectLst/>
              <a:uLnTx/>
              <a:uFillTx/>
              <a:latin typeface="Adobe Garamond Pro Bold" pitchFamily="18" charset="0"/>
              <a:ea typeface="+mj-ea"/>
              <a:cs typeface="+mj-cs"/>
            </a:endParaRPr>
          </a:p>
        </p:txBody>
      </p:sp>
      <p:pic>
        <p:nvPicPr>
          <p:cNvPr id="1032" name="Picture 8" descr="C:\Users\Administrator\Desktop\Drone in cane.PNG"/>
          <p:cNvPicPr>
            <a:picLocks noChangeAspect="1" noChangeArrowheads="1"/>
          </p:cNvPicPr>
          <p:nvPr/>
        </p:nvPicPr>
        <p:blipFill>
          <a:blip r:embed="rId6"/>
          <a:srcRect/>
          <a:stretch>
            <a:fillRect/>
          </a:stretch>
        </p:blipFill>
        <p:spPr bwMode="auto">
          <a:xfrm>
            <a:off x="6262254" y="4114800"/>
            <a:ext cx="2500746" cy="2285999"/>
          </a:xfrm>
          <a:prstGeom prst="rect">
            <a:avLst/>
          </a:prstGeom>
          <a:noFill/>
        </p:spPr>
      </p:pic>
      <p:sp>
        <p:nvSpPr>
          <p:cNvPr id="14" name="Title 1"/>
          <p:cNvSpPr txBox="1">
            <a:spLocks/>
          </p:cNvSpPr>
          <p:nvPr/>
        </p:nvSpPr>
        <p:spPr>
          <a:xfrm>
            <a:off x="6248400" y="6400800"/>
            <a:ext cx="2895600" cy="4572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dirty="0" smtClean="0">
                <a:latin typeface="Adobe Garamond Pro Bold" pitchFamily="18" charset="0"/>
                <a:ea typeface="+mj-ea"/>
                <a:cs typeface="+mj-cs"/>
              </a:rPr>
              <a:t>Dr. </a:t>
            </a:r>
            <a:r>
              <a:rPr lang="en-US" dirty="0" err="1" smtClean="0">
                <a:latin typeface="Adobe Garamond Pro Bold" pitchFamily="18" charset="0"/>
                <a:ea typeface="+mj-ea"/>
                <a:cs typeface="+mj-cs"/>
              </a:rPr>
              <a:t>Irfan</a:t>
            </a:r>
            <a:r>
              <a:rPr lang="en-US" dirty="0" smtClean="0">
                <a:latin typeface="Adobe Garamond Pro Bold" pitchFamily="18" charset="0"/>
                <a:ea typeface="+mj-ea"/>
                <a:cs typeface="+mj-cs"/>
              </a:rPr>
              <a:t> </a:t>
            </a:r>
            <a:r>
              <a:rPr lang="en-US" dirty="0" err="1" smtClean="0">
                <a:latin typeface="Adobe Garamond Pro Bold" pitchFamily="18" charset="0"/>
                <a:ea typeface="+mj-ea"/>
                <a:cs typeface="+mj-cs"/>
              </a:rPr>
              <a:t>Nizamani</a:t>
            </a:r>
            <a:endParaRPr kumimoji="0" lang="en-US" b="0" i="0" u="none" strike="noStrike" kern="1200" cap="none" spc="0" normalizeH="0" baseline="0" noProof="0" dirty="0">
              <a:ln>
                <a:noFill/>
              </a:ln>
              <a:solidFill>
                <a:schemeClr val="tx1"/>
              </a:solidFill>
              <a:effectLst/>
              <a:uLnTx/>
              <a:uFillTx/>
              <a:latin typeface="Adobe Garamond Pro Bold" pitchFamily="18" charset="0"/>
              <a:ea typeface="+mj-ea"/>
              <a:cs typeface="+mj-cs"/>
            </a:endParaRPr>
          </a:p>
        </p:txBody>
      </p:sp>
      <p:pic>
        <p:nvPicPr>
          <p:cNvPr id="18" name="Picture 2" descr="F:\Pictures &amp; Videos\Drone Camera\DSC00027.JPG"/>
          <p:cNvPicPr>
            <a:picLocks noChangeAspect="1" noChangeArrowheads="1"/>
          </p:cNvPicPr>
          <p:nvPr/>
        </p:nvPicPr>
        <p:blipFill>
          <a:blip r:embed="rId7"/>
          <a:srcRect b="14286"/>
          <a:stretch>
            <a:fillRect/>
          </a:stretch>
        </p:blipFill>
        <p:spPr bwMode="auto">
          <a:xfrm>
            <a:off x="4648200" y="990600"/>
            <a:ext cx="3636818" cy="2514600"/>
          </a:xfrm>
          <a:prstGeom prst="rect">
            <a:avLst/>
          </a:prstGeom>
          <a:noFill/>
        </p:spPr>
      </p:pic>
    </p:spTree>
  </p:cSld>
  <p:clrMapOvr>
    <a:masterClrMapping/>
  </p:clrMapOvr>
  <p:transition>
    <p:wipe di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Autofit/>
          </a:bodyPr>
          <a:lstStyle/>
          <a:p>
            <a:pPr algn="ctr"/>
            <a:r>
              <a:rPr lang="en-US" sz="2800" dirty="0" smtClean="0">
                <a:latin typeface="Arial Black" pitchFamily="34" charset="0"/>
              </a:rPr>
              <a:t>SMART FARMING</a:t>
            </a:r>
            <a:br>
              <a:rPr lang="en-US" sz="2800" dirty="0" smtClean="0">
                <a:latin typeface="Arial Black" pitchFamily="34" charset="0"/>
              </a:rPr>
            </a:br>
            <a:r>
              <a:rPr lang="en-US" sz="1800" dirty="0" smtClean="0">
                <a:latin typeface="Arial Black" pitchFamily="34" charset="0"/>
              </a:rPr>
              <a:t>High Efficiency Irrigation System (HEIS)</a:t>
            </a:r>
            <a:br>
              <a:rPr lang="en-US" sz="1800" dirty="0" smtClean="0">
                <a:latin typeface="Arial Black" pitchFamily="34" charset="0"/>
              </a:rPr>
            </a:br>
            <a:r>
              <a:rPr lang="en-US" sz="2400" dirty="0" smtClean="0">
                <a:latin typeface="Adobe Garamond Pro Bold" pitchFamily="18" charset="0"/>
              </a:rPr>
              <a:t>Mir </a:t>
            </a:r>
            <a:r>
              <a:rPr lang="en-US" sz="2400" dirty="0" err="1" smtClean="0">
                <a:latin typeface="Adobe Garamond Pro Bold" pitchFamily="18" charset="0"/>
              </a:rPr>
              <a:t>Mushtaque</a:t>
            </a:r>
            <a:r>
              <a:rPr lang="en-US" sz="2400" dirty="0" smtClean="0">
                <a:latin typeface="Adobe Garamond Pro Bold" pitchFamily="18" charset="0"/>
              </a:rPr>
              <a:t> Agri. Farm</a:t>
            </a:r>
            <a:r>
              <a:rPr lang="en-US" sz="1800" dirty="0" smtClean="0">
                <a:latin typeface="Adobe Garamond Pro Bold" pitchFamily="18" charset="0"/>
              </a:rPr>
              <a:t/>
            </a:r>
            <a:br>
              <a:rPr lang="en-US" sz="1800" dirty="0" smtClean="0">
                <a:latin typeface="Adobe Garamond Pro Bold" pitchFamily="18" charset="0"/>
              </a:rPr>
            </a:br>
            <a:r>
              <a:rPr lang="en-US" sz="1600" dirty="0" smtClean="0">
                <a:latin typeface="Adobe Garamond Pro Bold" pitchFamily="18" charset="0"/>
              </a:rPr>
              <a:t>Area Plant Crop 24 Acres &amp; Ratoon Crop 24 Acres</a:t>
            </a:r>
            <a:br>
              <a:rPr lang="en-US" sz="1600" dirty="0" smtClean="0">
                <a:latin typeface="Adobe Garamond Pro Bold" pitchFamily="18" charset="0"/>
              </a:rPr>
            </a:br>
            <a:r>
              <a:rPr lang="en-US" sz="1600" dirty="0" smtClean="0">
                <a:latin typeface="Adobe Garamond Pro Bold" pitchFamily="18" charset="0"/>
              </a:rPr>
              <a:t>Plantation Date: 09/11/2020</a:t>
            </a:r>
            <a:endParaRPr lang="en-US" sz="2800" dirty="0">
              <a:latin typeface="Adobe Garamond Pro Bold" pitchFamily="18" charset="0"/>
            </a:endParaRPr>
          </a:p>
        </p:txBody>
      </p:sp>
      <p:pic>
        <p:nvPicPr>
          <p:cNvPr id="1026" name="Picture 2" descr="F:\Pictures &amp; Videos\Pics 2021\June 2021\Mir Mushtaque\DSCO021.jpg"/>
          <p:cNvPicPr>
            <a:picLocks noChangeAspect="1" noChangeArrowheads="1"/>
          </p:cNvPicPr>
          <p:nvPr/>
        </p:nvPicPr>
        <p:blipFill>
          <a:blip r:embed="rId2"/>
          <a:srcRect/>
          <a:stretch>
            <a:fillRect/>
          </a:stretch>
        </p:blipFill>
        <p:spPr bwMode="auto">
          <a:xfrm>
            <a:off x="965200" y="1600200"/>
            <a:ext cx="3454400" cy="2057400"/>
          </a:xfrm>
          <a:prstGeom prst="rect">
            <a:avLst/>
          </a:prstGeom>
          <a:ln>
            <a:noFill/>
          </a:ln>
          <a:effectLst>
            <a:outerShdw blurRad="190500" algn="tl" rotWithShape="0">
              <a:srgbClr val="000000">
                <a:alpha val="70000"/>
              </a:srgbClr>
            </a:outerShdw>
          </a:effectLst>
        </p:spPr>
      </p:pic>
      <p:pic>
        <p:nvPicPr>
          <p:cNvPr id="1031" name="Picture 7" descr="F:\Pictures &amp; Videos\Pictures 2020\Drip Irrigation\Mir Mushtaque\DSC08627.JPG"/>
          <p:cNvPicPr>
            <a:picLocks noChangeAspect="1" noChangeArrowheads="1"/>
          </p:cNvPicPr>
          <p:nvPr/>
        </p:nvPicPr>
        <p:blipFill>
          <a:blip r:embed="rId3"/>
          <a:srcRect/>
          <a:stretch>
            <a:fillRect/>
          </a:stretch>
        </p:blipFill>
        <p:spPr bwMode="auto">
          <a:xfrm>
            <a:off x="4800600" y="1600200"/>
            <a:ext cx="3562597" cy="2057400"/>
          </a:xfrm>
          <a:prstGeom prst="rect">
            <a:avLst/>
          </a:prstGeom>
          <a:ln>
            <a:noFill/>
          </a:ln>
          <a:effectLst>
            <a:outerShdw blurRad="190500" algn="tl" rotWithShape="0">
              <a:srgbClr val="000000">
                <a:alpha val="70000"/>
              </a:srgbClr>
            </a:outerShdw>
          </a:effectLst>
        </p:spPr>
      </p:pic>
      <p:pic>
        <p:nvPicPr>
          <p:cNvPr id="2050" name="Picture 2" descr="F:\Pictures &amp; Videos\Pics 2021\June 2021\Mir Mushtaque\DSCO04.jpg"/>
          <p:cNvPicPr>
            <a:picLocks noChangeAspect="1" noChangeArrowheads="1"/>
          </p:cNvPicPr>
          <p:nvPr/>
        </p:nvPicPr>
        <p:blipFill>
          <a:blip r:embed="rId4"/>
          <a:srcRect/>
          <a:stretch>
            <a:fillRect/>
          </a:stretch>
        </p:blipFill>
        <p:spPr bwMode="auto">
          <a:xfrm>
            <a:off x="4800600" y="3733800"/>
            <a:ext cx="3581400" cy="1981200"/>
          </a:xfrm>
          <a:prstGeom prst="rect">
            <a:avLst/>
          </a:prstGeom>
          <a:noFill/>
        </p:spPr>
      </p:pic>
      <p:sp>
        <p:nvSpPr>
          <p:cNvPr id="7" name="TextBox 6"/>
          <p:cNvSpPr txBox="1"/>
          <p:nvPr/>
        </p:nvSpPr>
        <p:spPr>
          <a:xfrm>
            <a:off x="1222559" y="5867400"/>
            <a:ext cx="2968441" cy="369332"/>
          </a:xfrm>
          <a:prstGeom prst="rect">
            <a:avLst/>
          </a:prstGeom>
          <a:noFill/>
        </p:spPr>
        <p:txBody>
          <a:bodyPr wrap="none" rtlCol="0">
            <a:spAutoFit/>
          </a:bodyPr>
          <a:lstStyle/>
          <a:p>
            <a:r>
              <a:rPr lang="en-US" dirty="0" smtClean="0">
                <a:latin typeface="Adobe Garamond Pro Bold" pitchFamily="18" charset="0"/>
              </a:rPr>
              <a:t>Yield of plant crop: 1425mds</a:t>
            </a:r>
            <a:endParaRPr lang="en-US" dirty="0">
              <a:latin typeface="Adobe Garamond Pro Bold" pitchFamily="18" charset="0"/>
            </a:endParaRPr>
          </a:p>
        </p:txBody>
      </p:sp>
      <p:sp>
        <p:nvSpPr>
          <p:cNvPr id="8" name="TextBox 7"/>
          <p:cNvSpPr txBox="1"/>
          <p:nvPr/>
        </p:nvSpPr>
        <p:spPr>
          <a:xfrm>
            <a:off x="5029200" y="5867400"/>
            <a:ext cx="3135795" cy="369332"/>
          </a:xfrm>
          <a:prstGeom prst="rect">
            <a:avLst/>
          </a:prstGeom>
          <a:noFill/>
        </p:spPr>
        <p:txBody>
          <a:bodyPr wrap="none" rtlCol="0">
            <a:spAutoFit/>
          </a:bodyPr>
          <a:lstStyle/>
          <a:p>
            <a:r>
              <a:rPr lang="en-US" dirty="0" smtClean="0">
                <a:latin typeface="Adobe Garamond Pro Bold" pitchFamily="18" charset="0"/>
              </a:rPr>
              <a:t>Yield of Ratoon crop: 1019mds</a:t>
            </a:r>
            <a:endParaRPr lang="en-US" dirty="0">
              <a:latin typeface="Adobe Garamond Pro Bold" pitchFamily="18" charset="0"/>
            </a:endParaRPr>
          </a:p>
        </p:txBody>
      </p:sp>
      <p:pic>
        <p:nvPicPr>
          <p:cNvPr id="3" name="Picture 2" descr="F:\Pictures &amp; Videos\Pics 2021\June 2021\Mir Mushtaque\DSCO024.jpg"/>
          <p:cNvPicPr>
            <a:picLocks noChangeAspect="1" noChangeArrowheads="1"/>
          </p:cNvPicPr>
          <p:nvPr/>
        </p:nvPicPr>
        <p:blipFill>
          <a:blip r:embed="rId5"/>
          <a:srcRect/>
          <a:stretch>
            <a:fillRect/>
          </a:stretch>
        </p:blipFill>
        <p:spPr bwMode="auto">
          <a:xfrm>
            <a:off x="990600" y="3733800"/>
            <a:ext cx="3429000" cy="1981200"/>
          </a:xfrm>
          <a:prstGeom prst="rect">
            <a:avLst/>
          </a:prstGeom>
          <a:noFill/>
        </p:spPr>
      </p:pic>
    </p:spTree>
  </p:cSld>
  <p:clrMapOvr>
    <a:masterClrMapping/>
  </p:clrMapOvr>
  <p:transition>
    <p:wipe di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E:\Official Documents\Sugarcane Seminar\Sugarcane Seminar 9th 2016\Seminar 9th 2016\Pictures\solar tubewell\aaa1.JPG"/>
          <p:cNvPicPr>
            <a:picLocks noChangeArrowheads="1"/>
          </p:cNvPicPr>
          <p:nvPr/>
        </p:nvPicPr>
        <p:blipFill>
          <a:blip r:embed="rId2" cstate="print"/>
          <a:srcRect/>
          <a:stretch>
            <a:fillRect/>
          </a:stretch>
        </p:blipFill>
        <p:spPr bwMode="auto">
          <a:xfrm>
            <a:off x="4791081" y="1382520"/>
            <a:ext cx="3630609" cy="1894080"/>
          </a:xfrm>
          <a:prstGeom prst="rect">
            <a:avLst/>
          </a:prstGeom>
          <a:noFill/>
        </p:spPr>
      </p:pic>
      <p:pic>
        <p:nvPicPr>
          <p:cNvPr id="6" name="Picture 2" descr="E:\Official Documents\Sugarcane Seminar\Sugarcane Seminar 9th 2016\Seminar 9th 2016\Pictures\solar tubewell\aaa.JPG"/>
          <p:cNvPicPr>
            <a:picLocks noChangeArrowheads="1"/>
          </p:cNvPicPr>
          <p:nvPr/>
        </p:nvPicPr>
        <p:blipFill>
          <a:blip r:embed="rId3" cstate="print"/>
          <a:srcRect/>
          <a:stretch>
            <a:fillRect/>
          </a:stretch>
        </p:blipFill>
        <p:spPr bwMode="auto">
          <a:xfrm>
            <a:off x="1066752" y="1377924"/>
            <a:ext cx="3395709" cy="1898676"/>
          </a:xfrm>
          <a:prstGeom prst="rect">
            <a:avLst/>
          </a:prstGeom>
          <a:noFill/>
        </p:spPr>
      </p:pic>
      <p:sp>
        <p:nvSpPr>
          <p:cNvPr id="3" name="Text Placeholder 2"/>
          <p:cNvSpPr>
            <a:spLocks noGrp="1"/>
          </p:cNvSpPr>
          <p:nvPr>
            <p:ph type="body" idx="1"/>
          </p:nvPr>
        </p:nvSpPr>
        <p:spPr>
          <a:xfrm>
            <a:off x="228600" y="215856"/>
            <a:ext cx="8724963" cy="1003344"/>
          </a:xfrm>
        </p:spPr>
        <p:txBody>
          <a:bodyPr>
            <a:normAutofit/>
          </a:bodyPr>
          <a:lstStyle/>
          <a:p>
            <a:pPr algn="ctr"/>
            <a:r>
              <a:rPr lang="en-US" sz="3000" b="1" dirty="0" smtClean="0">
                <a:latin typeface="Times New Roman" pitchFamily="18" charset="0"/>
                <a:cs typeface="Times New Roman" pitchFamily="18" charset="0"/>
              </a:rPr>
              <a:t>Smart Farming </a:t>
            </a:r>
          </a:p>
          <a:p>
            <a:pPr algn="ctr"/>
            <a:r>
              <a:rPr lang="en-US" sz="1900" b="1" dirty="0" smtClean="0">
                <a:latin typeface="Times New Roman" pitchFamily="18" charset="0"/>
                <a:cs typeface="Times New Roman" pitchFamily="18" charset="0"/>
              </a:rPr>
              <a:t>5 Years Land Laser Leveling TARGET and Achievement at FSML Zone (Acre) </a:t>
            </a:r>
            <a:endParaRPr lang="en-US" sz="1900" b="1" dirty="0">
              <a:latin typeface="Times New Roman" pitchFamily="18" charset="0"/>
              <a:cs typeface="Times New Roman" pitchFamily="18" charset="0"/>
            </a:endParaRPr>
          </a:p>
        </p:txBody>
      </p:sp>
      <p:graphicFrame>
        <p:nvGraphicFramePr>
          <p:cNvPr id="8" name="Chart 7"/>
          <p:cNvGraphicFramePr/>
          <p:nvPr/>
        </p:nvGraphicFramePr>
        <p:xfrm>
          <a:off x="990600" y="3124200"/>
          <a:ext cx="7315200" cy="342900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p:wipe di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5114" y="403266"/>
            <a:ext cx="8251939" cy="434934"/>
          </a:xfrm>
        </p:spPr>
        <p:txBody>
          <a:bodyPr>
            <a:noAutofit/>
          </a:bodyPr>
          <a:lstStyle/>
          <a:p>
            <a:pPr algn="ctr"/>
            <a:r>
              <a:rPr sz="4400" smtClean="0">
                <a:solidFill>
                  <a:schemeClr val="accent4">
                    <a:lumMod val="20000"/>
                    <a:lumOff val="80000"/>
                  </a:schemeClr>
                </a:solidFill>
              </a:rPr>
              <a:t>SMART FARMING</a:t>
            </a:r>
            <a:r>
              <a:rPr sz="4400" smtClean="0">
                <a:solidFill>
                  <a:srgbClr val="FF0000"/>
                </a:solidFill>
              </a:rPr>
              <a:t/>
            </a:r>
            <a:br>
              <a:rPr sz="4400" smtClean="0">
                <a:solidFill>
                  <a:srgbClr val="FF0000"/>
                </a:solidFill>
              </a:rPr>
            </a:br>
            <a:r>
              <a:rPr sz="2000" smtClean="0">
                <a:solidFill>
                  <a:srgbClr val="FF0000"/>
                </a:solidFill>
              </a:rPr>
              <a:t>ALTERNATIVE SOURCE OF ENERGY</a:t>
            </a:r>
            <a:endParaRPr sz="2000">
              <a:solidFill>
                <a:srgbClr val="FF0000"/>
              </a:solidFill>
            </a:endParaRPr>
          </a:p>
        </p:txBody>
      </p:sp>
      <p:pic>
        <p:nvPicPr>
          <p:cNvPr id="1028" name="Picture 4" descr="E:\Official Documents\Sugarcane Seminar\Sugarcane Seminar 9th 2016\Seminar 9th 2016\Pictures\solar tubewell\Copy of DSC05043.JPG"/>
          <p:cNvPicPr>
            <a:picLocks noChangeArrowheads="1"/>
          </p:cNvPicPr>
          <p:nvPr/>
        </p:nvPicPr>
        <p:blipFill>
          <a:blip r:embed="rId3"/>
          <a:srcRect/>
          <a:stretch>
            <a:fillRect/>
          </a:stretch>
        </p:blipFill>
        <p:spPr bwMode="auto">
          <a:xfrm>
            <a:off x="3428225" y="2593950"/>
            <a:ext cx="2362975" cy="1825650"/>
          </a:xfrm>
          <a:prstGeom prst="rect">
            <a:avLst/>
          </a:prstGeom>
          <a:noFill/>
        </p:spPr>
      </p:pic>
      <p:graphicFrame>
        <p:nvGraphicFramePr>
          <p:cNvPr id="8" name="Content Placeholder 3"/>
          <p:cNvGraphicFramePr>
            <a:graphicFrameLocks/>
          </p:cNvGraphicFramePr>
          <p:nvPr/>
        </p:nvGraphicFramePr>
        <p:xfrm>
          <a:off x="0" y="4467048"/>
          <a:ext cx="5189561" cy="2346960"/>
        </p:xfrm>
        <a:graphic>
          <a:graphicData uri="http://schemas.openxmlformats.org/drawingml/2006/table">
            <a:tbl>
              <a:tblPr firstRow="1" bandRow="1">
                <a:tableStyleId>{5C22544A-7EE6-4342-B048-85BDC9FD1C3A}</a:tableStyleId>
              </a:tblPr>
              <a:tblGrid>
                <a:gridCol w="2434375"/>
                <a:gridCol w="2755186"/>
              </a:tblGrid>
              <a:tr h="309401">
                <a:tc>
                  <a:txBody>
                    <a:bodyPr/>
                    <a:lstStyle/>
                    <a:p>
                      <a:pPr algn="ctr"/>
                      <a:r>
                        <a:rPr lang="en-US" sz="1600" b="1" dirty="0" smtClean="0">
                          <a:latin typeface="Adobe Garamond Pro Bold" pitchFamily="18" charset="0"/>
                        </a:rPr>
                        <a:t>Year</a:t>
                      </a:r>
                      <a:endParaRPr lang="en-US" sz="1600" b="1" baseline="0" dirty="0" smtClean="0">
                        <a:latin typeface="Adobe Garamond Pro Bold" pitchFamily="18" charset="0"/>
                      </a:endParaRPr>
                    </a:p>
                  </a:txBody>
                  <a:tcPr/>
                </a:tc>
                <a:tc>
                  <a:txBody>
                    <a:bodyPr/>
                    <a:lstStyle/>
                    <a:p>
                      <a:pPr algn="ctr"/>
                      <a:r>
                        <a:rPr lang="en-US" sz="1600" b="1" dirty="0" smtClean="0">
                          <a:latin typeface="Adobe Garamond Pro Bold" pitchFamily="18" charset="0"/>
                        </a:rPr>
                        <a:t>No. of  Solar</a:t>
                      </a:r>
                      <a:r>
                        <a:rPr lang="en-US" sz="1600" b="1" baseline="0" dirty="0" smtClean="0">
                          <a:latin typeface="Adobe Garamond Pro Bold" pitchFamily="18" charset="0"/>
                        </a:rPr>
                        <a:t>  Tube wells</a:t>
                      </a:r>
                    </a:p>
                  </a:txBody>
                  <a:tcPr/>
                </a:tc>
              </a:tr>
              <a:tr h="309401">
                <a:tc>
                  <a:txBody>
                    <a:bodyPr/>
                    <a:lstStyle/>
                    <a:p>
                      <a:pPr algn="ctr"/>
                      <a:r>
                        <a:rPr lang="en-US" sz="1600" b="1" dirty="0" smtClean="0">
                          <a:latin typeface="Adobe Garamond Pro Bold" pitchFamily="18" charset="0"/>
                        </a:rPr>
                        <a:t>2017</a:t>
                      </a:r>
                      <a:endParaRPr lang="en-US" sz="1600" b="1" dirty="0">
                        <a:latin typeface="Adobe Garamond Pro Bold" pitchFamily="18" charset="0"/>
                      </a:endParaRPr>
                    </a:p>
                  </a:txBody>
                  <a:tcPr/>
                </a:tc>
                <a:tc>
                  <a:txBody>
                    <a:bodyPr/>
                    <a:lstStyle/>
                    <a:p>
                      <a:pPr algn="ctr"/>
                      <a:r>
                        <a:rPr lang="en-US" sz="1600" b="1" baseline="0" dirty="0" smtClean="0">
                          <a:latin typeface="Adobe Garamond Pro Bold" pitchFamily="18" charset="0"/>
                        </a:rPr>
                        <a:t>16</a:t>
                      </a:r>
                    </a:p>
                  </a:txBody>
                  <a:tcPr/>
                </a:tc>
              </a:tr>
              <a:tr h="309401">
                <a:tc>
                  <a:txBody>
                    <a:bodyPr/>
                    <a:lstStyle/>
                    <a:p>
                      <a:pPr algn="ctr"/>
                      <a:r>
                        <a:rPr lang="en-US" sz="1600" b="1" dirty="0" smtClean="0">
                          <a:latin typeface="Adobe Garamond Pro Bold" pitchFamily="18" charset="0"/>
                        </a:rPr>
                        <a:t>2018</a:t>
                      </a:r>
                      <a:endParaRPr lang="en-US" sz="1600" b="1" dirty="0">
                        <a:latin typeface="Adobe Garamond Pro Bold" pitchFamily="18" charset="0"/>
                      </a:endParaRPr>
                    </a:p>
                  </a:txBody>
                  <a:tcPr/>
                </a:tc>
                <a:tc>
                  <a:txBody>
                    <a:bodyPr/>
                    <a:lstStyle/>
                    <a:p>
                      <a:pPr algn="ctr"/>
                      <a:r>
                        <a:rPr lang="en-US" sz="1600" b="1" baseline="0" dirty="0" smtClean="0">
                          <a:latin typeface="Adobe Garamond Pro Bold" pitchFamily="18" charset="0"/>
                        </a:rPr>
                        <a:t>56</a:t>
                      </a:r>
                    </a:p>
                  </a:txBody>
                  <a:tcPr/>
                </a:tc>
              </a:tr>
              <a:tr h="309401">
                <a:tc>
                  <a:txBody>
                    <a:bodyPr/>
                    <a:lstStyle/>
                    <a:p>
                      <a:pPr algn="ctr"/>
                      <a:r>
                        <a:rPr lang="en-US" sz="1600" b="1" dirty="0" smtClean="0">
                          <a:latin typeface="Adobe Garamond Pro Bold" pitchFamily="18" charset="0"/>
                        </a:rPr>
                        <a:t>2019</a:t>
                      </a:r>
                      <a:endParaRPr lang="en-US" sz="1600" b="1" dirty="0">
                        <a:latin typeface="Adobe Garamond Pro Bold" pitchFamily="18" charset="0"/>
                      </a:endParaRPr>
                    </a:p>
                  </a:txBody>
                  <a:tcPr/>
                </a:tc>
                <a:tc>
                  <a:txBody>
                    <a:bodyPr/>
                    <a:lstStyle/>
                    <a:p>
                      <a:pPr algn="ctr"/>
                      <a:r>
                        <a:rPr lang="en-US" sz="1600" b="1" baseline="0" dirty="0" smtClean="0">
                          <a:latin typeface="Adobe Garamond Pro Bold" pitchFamily="18" charset="0"/>
                        </a:rPr>
                        <a:t>94</a:t>
                      </a:r>
                    </a:p>
                  </a:txBody>
                  <a:tcPr/>
                </a:tc>
              </a:tr>
              <a:tr h="309401">
                <a:tc>
                  <a:txBody>
                    <a:bodyPr/>
                    <a:lstStyle/>
                    <a:p>
                      <a:pPr algn="ctr"/>
                      <a:r>
                        <a:rPr lang="en-US" sz="1600" b="1" dirty="0" smtClean="0">
                          <a:latin typeface="Adobe Garamond Pro Bold" pitchFamily="18" charset="0"/>
                        </a:rPr>
                        <a:t>2020 </a:t>
                      </a:r>
                      <a:endParaRPr lang="en-US" sz="1600" b="1" dirty="0">
                        <a:latin typeface="Adobe Garamond Pro Bold" pitchFamily="18" charset="0"/>
                      </a:endParaRPr>
                    </a:p>
                  </a:txBody>
                  <a:tcPr/>
                </a:tc>
                <a:tc>
                  <a:txBody>
                    <a:bodyPr/>
                    <a:lstStyle/>
                    <a:p>
                      <a:pPr algn="ctr"/>
                      <a:r>
                        <a:rPr lang="en-US" sz="1600" b="1" baseline="0" dirty="0" smtClean="0">
                          <a:latin typeface="Adobe Garamond Pro Bold" pitchFamily="18" charset="0"/>
                        </a:rPr>
                        <a:t>114</a:t>
                      </a:r>
                    </a:p>
                  </a:txBody>
                  <a:tcPr/>
                </a:tc>
              </a:tr>
              <a:tr h="309401">
                <a:tc>
                  <a:txBody>
                    <a:bodyPr/>
                    <a:lstStyle/>
                    <a:p>
                      <a:pPr algn="ctr"/>
                      <a:r>
                        <a:rPr lang="en-US" sz="1600" b="1" dirty="0" smtClean="0">
                          <a:latin typeface="Adobe Garamond Pro Bold" pitchFamily="18" charset="0"/>
                        </a:rPr>
                        <a:t>2021</a:t>
                      </a:r>
                      <a:endParaRPr lang="en-US" sz="1600" b="1" dirty="0">
                        <a:latin typeface="Adobe Garamond Pro Bold" pitchFamily="18" charset="0"/>
                      </a:endParaRPr>
                    </a:p>
                  </a:txBody>
                  <a:tcPr/>
                </a:tc>
                <a:tc>
                  <a:txBody>
                    <a:bodyPr/>
                    <a:lstStyle/>
                    <a:p>
                      <a:pPr algn="ctr"/>
                      <a:r>
                        <a:rPr lang="en-US" sz="1600" b="1" baseline="0" dirty="0" smtClean="0">
                          <a:latin typeface="Adobe Garamond Pro Bold" pitchFamily="18" charset="0"/>
                        </a:rPr>
                        <a:t>125</a:t>
                      </a:r>
                    </a:p>
                  </a:txBody>
                  <a:tcPr/>
                </a:tc>
              </a:tr>
              <a:tr h="309401">
                <a:tc>
                  <a:txBody>
                    <a:bodyPr/>
                    <a:lstStyle/>
                    <a:p>
                      <a:pPr algn="ctr"/>
                      <a:r>
                        <a:rPr lang="en-US" sz="1600" b="1" dirty="0" smtClean="0">
                          <a:latin typeface="Adobe Garamond Pro Bold" pitchFamily="18" charset="0"/>
                        </a:rPr>
                        <a:t>2022</a:t>
                      </a:r>
                      <a:endParaRPr lang="en-US" sz="1600" b="1" dirty="0">
                        <a:latin typeface="Adobe Garamond Pro Bold" pitchFamily="18" charset="0"/>
                      </a:endParaRPr>
                    </a:p>
                  </a:txBody>
                  <a:tcPr/>
                </a:tc>
                <a:tc>
                  <a:txBody>
                    <a:bodyPr/>
                    <a:lstStyle/>
                    <a:p>
                      <a:pPr algn="ctr"/>
                      <a:r>
                        <a:rPr lang="en-US" sz="1600" b="1" baseline="0" dirty="0" smtClean="0">
                          <a:latin typeface="Adobe Garamond Pro Bold" pitchFamily="18" charset="0"/>
                        </a:rPr>
                        <a:t>172</a:t>
                      </a:r>
                    </a:p>
                  </a:txBody>
                  <a:tcPr/>
                </a:tc>
              </a:tr>
            </a:tbl>
          </a:graphicData>
        </a:graphic>
      </p:graphicFrame>
      <p:pic>
        <p:nvPicPr>
          <p:cNvPr id="11" name="Content Placeholder 8" descr="DSC06679.JPG"/>
          <p:cNvPicPr>
            <a:picLocks/>
          </p:cNvPicPr>
          <p:nvPr/>
        </p:nvPicPr>
        <p:blipFill>
          <a:blip r:embed="rId4" cstate="print"/>
          <a:stretch>
            <a:fillRect/>
          </a:stretch>
        </p:blipFill>
        <p:spPr>
          <a:xfrm>
            <a:off x="5845670" y="2590800"/>
            <a:ext cx="2505853" cy="1862163"/>
          </a:xfrm>
          <a:prstGeom prst="rect">
            <a:avLst/>
          </a:prstGeom>
        </p:spPr>
      </p:pic>
      <p:pic>
        <p:nvPicPr>
          <p:cNvPr id="12" name="Picture 11" descr="DSC07548.JPG"/>
          <p:cNvPicPr>
            <a:picLocks/>
          </p:cNvPicPr>
          <p:nvPr/>
        </p:nvPicPr>
        <p:blipFill>
          <a:blip r:embed="rId5" cstate="print"/>
          <a:stretch>
            <a:fillRect/>
          </a:stretch>
        </p:blipFill>
        <p:spPr>
          <a:xfrm>
            <a:off x="5844658" y="927120"/>
            <a:ext cx="2506637" cy="1587480"/>
          </a:xfrm>
          <a:prstGeom prst="rect">
            <a:avLst/>
          </a:prstGeom>
        </p:spPr>
      </p:pic>
      <p:pic>
        <p:nvPicPr>
          <p:cNvPr id="15" name="Picture 14" descr="DSC07371.JPG"/>
          <p:cNvPicPr>
            <a:picLocks/>
          </p:cNvPicPr>
          <p:nvPr/>
        </p:nvPicPr>
        <p:blipFill>
          <a:blip r:embed="rId6" cstate="print"/>
          <a:stretch>
            <a:fillRect/>
          </a:stretch>
        </p:blipFill>
        <p:spPr>
          <a:xfrm>
            <a:off x="3414214" y="927120"/>
            <a:ext cx="2376986" cy="1587480"/>
          </a:xfrm>
          <a:prstGeom prst="rect">
            <a:avLst/>
          </a:prstGeom>
        </p:spPr>
      </p:pic>
      <p:sp>
        <p:nvSpPr>
          <p:cNvPr id="18" name="Title 1"/>
          <p:cNvSpPr txBox="1">
            <a:spLocks/>
          </p:cNvSpPr>
          <p:nvPr/>
        </p:nvSpPr>
        <p:spPr>
          <a:xfrm>
            <a:off x="-10236" y="1243091"/>
            <a:ext cx="3439236" cy="2795509"/>
          </a:xfrm>
          <a:prstGeom prst="rect">
            <a:avLst/>
          </a:prstGeom>
        </p:spPr>
        <p:txBody>
          <a:bodyPr vert="horz" lIns="91440" tIns="45720" rIns="91440" bIns="45720" rtlCol="0" anchor="t">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2400" i="0" u="none" strike="noStrike" kern="1200" cap="all" spc="0" normalizeH="0" baseline="0" noProof="0" dirty="0" smtClean="0">
                <a:ln>
                  <a:noFill/>
                </a:ln>
                <a:solidFill>
                  <a:schemeClr val="tx1"/>
                </a:solidFill>
                <a:effectLst/>
                <a:uLnTx/>
                <a:uFillTx/>
                <a:latin typeface="Adobe Garamond Pro Bold" pitchFamily="18" charset="0"/>
              </a:rPr>
              <a:t>Solar energy is the most promising renewable energy source</a:t>
            </a:r>
            <a:r>
              <a:rPr kumimoji="0" lang="en-US" sz="2400" i="0" u="none" strike="noStrike" kern="1200" cap="all" spc="0" normalizeH="0" noProof="0" dirty="0" smtClean="0">
                <a:ln>
                  <a:noFill/>
                </a:ln>
                <a:solidFill>
                  <a:schemeClr val="tx1"/>
                </a:solidFill>
                <a:effectLst/>
                <a:uLnTx/>
                <a:uFillTx/>
                <a:latin typeface="Adobe Garamond Pro Bold" pitchFamily="18" charset="0"/>
              </a:rPr>
              <a:t> that can replace the conventional source of energy</a:t>
            </a:r>
            <a:endParaRPr kumimoji="0" lang="en-US" sz="2400" i="0" u="none" strike="noStrike" kern="1200" cap="all" spc="0" normalizeH="0" baseline="0" noProof="0" dirty="0">
              <a:ln>
                <a:noFill/>
              </a:ln>
              <a:solidFill>
                <a:schemeClr val="tx1"/>
              </a:solidFill>
              <a:effectLst/>
              <a:uLnTx/>
              <a:uFillTx/>
              <a:latin typeface="Adobe Garamond Pro Bold" pitchFamily="18" charset="0"/>
            </a:endParaRPr>
          </a:p>
        </p:txBody>
      </p:sp>
      <p:sp>
        <p:nvSpPr>
          <p:cNvPr id="21" name="Snip Diagonal Corner Rectangle 20"/>
          <p:cNvSpPr/>
          <p:nvPr/>
        </p:nvSpPr>
        <p:spPr>
          <a:xfrm>
            <a:off x="5620603" y="4611806"/>
            <a:ext cx="3142397" cy="2169994"/>
          </a:xfrm>
          <a:prstGeom prst="snip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Adobe Garamond Pro Bold" pitchFamily="18" charset="0"/>
                <a:cs typeface="Times New Roman" pitchFamily="18" charset="0"/>
              </a:rPr>
              <a:t>We are saving approx  </a:t>
            </a:r>
          </a:p>
          <a:p>
            <a:pPr algn="ctr"/>
            <a:r>
              <a:rPr lang="en-US" sz="2000" b="1" dirty="0" smtClean="0">
                <a:latin typeface="Adobe Garamond Pro Bold" pitchFamily="18" charset="0"/>
                <a:cs typeface="Times New Roman" pitchFamily="18" charset="0"/>
              </a:rPr>
              <a:t>Rs. 1.7millions per day of growers with regard to fuel and electricity charges by applying solar energy at FSML zone.</a:t>
            </a:r>
            <a:endParaRPr lang="en-US" sz="2000" b="1" dirty="0">
              <a:latin typeface="Adobe Garamond Pro Bold"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9" name="Straight Connector 128">
            <a:extLst>
              <a:ext uri="{FF2B5EF4-FFF2-40B4-BE49-F238E27FC236}">
                <a16:creationId xmlns:a16="http://schemas.microsoft.com/office/drawing/2014/main" xmlns="" id="{F64F9B95-9045-48D2-B9F3-2927E98F54AA}"/>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600075" y="723900"/>
            <a:ext cx="794385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xmlns="" id="{085AA86F-6A4D-4BCB-A045-D992CDC2959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600075" y="6142781"/>
            <a:ext cx="794385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33" name="Rectangle 132">
            <a:extLst>
              <a:ext uri="{FF2B5EF4-FFF2-40B4-BE49-F238E27FC236}">
                <a16:creationId xmlns:a16="http://schemas.microsoft.com/office/drawing/2014/main" xmlns="" id="{E49D7415-2F11-44C2-B6AA-13A25B6814B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xmlns=""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3">
            <a:extLst>
              <a:ext uri="{FF2B5EF4-FFF2-40B4-BE49-F238E27FC236}">
                <a16:creationId xmlns:a16="http://schemas.microsoft.com/office/drawing/2014/main" xmlns="" id="{B23FC7E0-8B1E-46C1-B5D2-6A4336A2CE90}"/>
              </a:ext>
            </a:extLst>
          </p:cNvPr>
          <p:cNvSpPr>
            <a:spLocks noGrp="1"/>
          </p:cNvSpPr>
          <p:nvPr>
            <p:ph type="title"/>
          </p:nvPr>
        </p:nvSpPr>
        <p:spPr>
          <a:xfrm>
            <a:off x="532280" y="549799"/>
            <a:ext cx="2269003" cy="1216024"/>
          </a:xfrm>
        </p:spPr>
        <p:txBody>
          <a:bodyPr vert="horz" lIns="91440" tIns="45720" rIns="91440" bIns="45720" rtlCol="0" anchor="t">
            <a:normAutofit/>
          </a:bodyPr>
          <a:lstStyle/>
          <a:p>
            <a:pPr>
              <a:lnSpc>
                <a:spcPct val="90000"/>
              </a:lnSpc>
            </a:pPr>
            <a:r>
              <a:rPr lang="en-US" sz="2200" b="1" dirty="0">
                <a:ln w="635">
                  <a:noFill/>
                </a:ln>
                <a:effectLst>
                  <a:outerShdw blurRad="38100" dist="25400" dir="5400000" algn="tl" rotWithShape="0">
                    <a:srgbClr val="000000">
                      <a:alpha val="43000"/>
                    </a:srgbClr>
                  </a:outerShdw>
                </a:effectLst>
              </a:rPr>
              <a:t>Biological Control as Biological Pest </a:t>
            </a:r>
            <a:r>
              <a:rPr lang="en-US" sz="2200" b="1" dirty="0" smtClean="0">
                <a:ln w="635">
                  <a:noFill/>
                </a:ln>
                <a:effectLst>
                  <a:outerShdw blurRad="38100" dist="25400" dir="5400000" algn="tl" rotWithShape="0">
                    <a:srgbClr val="000000">
                      <a:alpha val="43000"/>
                    </a:srgbClr>
                  </a:outerShdw>
                </a:effectLst>
              </a:rPr>
              <a:t>Management</a:t>
            </a:r>
            <a:endParaRPr lang="en-US" sz="2200" b="1" dirty="0">
              <a:ln w="635">
                <a:noFill/>
              </a:ln>
              <a:effectLst>
                <a:outerShdw blurRad="38100" dist="25400" dir="5400000" algn="tl" rotWithShape="0">
                  <a:srgbClr val="000000">
                    <a:alpha val="43000"/>
                  </a:srgbClr>
                </a:outerShdw>
              </a:effectLst>
            </a:endParaRPr>
          </a:p>
          <a:p>
            <a:pPr>
              <a:lnSpc>
                <a:spcPct val="90000"/>
              </a:lnSpc>
            </a:pPr>
            <a:endParaRPr lang="en-US" sz="2200" b="1" kern="1200" cap="all" spc="30" baseline="0" dirty="0">
              <a:solidFill>
                <a:schemeClr val="tx1"/>
              </a:solidFill>
              <a:latin typeface="+mj-lt"/>
              <a:ea typeface="+mj-ea"/>
              <a:cs typeface="+mj-cs"/>
            </a:endParaRPr>
          </a:p>
          <a:p>
            <a:pPr>
              <a:lnSpc>
                <a:spcPct val="90000"/>
              </a:lnSpc>
            </a:pPr>
            <a:endParaRPr lang="en-US" sz="2200" kern="1200" cap="all" spc="30" baseline="0" dirty="0">
              <a:solidFill>
                <a:schemeClr val="tx1"/>
              </a:solidFill>
              <a:latin typeface="+mj-lt"/>
              <a:ea typeface="+mj-ea"/>
              <a:cs typeface="+mj-cs"/>
            </a:endParaRPr>
          </a:p>
        </p:txBody>
      </p:sp>
      <p:sp>
        <p:nvSpPr>
          <p:cNvPr id="15" name="Content Placeholder 14">
            <a:extLst>
              <a:ext uri="{FF2B5EF4-FFF2-40B4-BE49-F238E27FC236}">
                <a16:creationId xmlns:a16="http://schemas.microsoft.com/office/drawing/2014/main" xmlns="" id="{7A36CB73-B78B-49B6-935C-9C0ABBB49C0C}"/>
              </a:ext>
            </a:extLst>
          </p:cNvPr>
          <p:cNvSpPr>
            <a:spLocks noGrp="1"/>
          </p:cNvSpPr>
          <p:nvPr>
            <p:ph idx="1"/>
          </p:nvPr>
        </p:nvSpPr>
        <p:spPr>
          <a:xfrm>
            <a:off x="3260933" y="521019"/>
            <a:ext cx="5715882" cy="1201647"/>
          </a:xfrm>
        </p:spPr>
        <p:txBody>
          <a:bodyPr vert="horz" lIns="91440" tIns="45720" rIns="91440" bIns="45720" rtlCol="0" anchor="t">
            <a:normAutofit fontScale="92500"/>
          </a:bodyPr>
          <a:lstStyle/>
          <a:p>
            <a:r>
              <a:rPr lang="en-US" sz="1400" b="1" dirty="0" smtClean="0">
                <a:latin typeface="Adobe Garamond Pro Bold" pitchFamily="18" charset="0"/>
              </a:rPr>
              <a:t>An integrated pest management program  (IPM) approach integrates preventive and corrective measures to keep pest from causing significant problems. With minimum risk or hazard to human desirable components of their environment. Adoption of IPM strategies provide economic benefits due to sustainable development and increased quality productivity and control pest.</a:t>
            </a:r>
          </a:p>
          <a:p>
            <a:pPr indent="-228600">
              <a:lnSpc>
                <a:spcPct val="110000"/>
              </a:lnSpc>
              <a:buFont typeface="Arial" panose="020B0604020202020204" pitchFamily="34" charset="0"/>
              <a:buChar char="•"/>
            </a:pPr>
            <a:endParaRPr lang="en-US" sz="1300" b="1" dirty="0">
              <a:latin typeface="Adobe Garamond Pro Bold" pitchFamily="18" charset="0"/>
            </a:endParaRPr>
          </a:p>
          <a:p>
            <a:pPr indent="-228600">
              <a:lnSpc>
                <a:spcPct val="110000"/>
              </a:lnSpc>
              <a:buFont typeface="Arial" panose="020B0604020202020204" pitchFamily="34" charset="0"/>
              <a:buChar char="•"/>
            </a:pPr>
            <a:endParaRPr lang="en-US" sz="1300" b="1" dirty="0">
              <a:latin typeface="Adobe Garamond Pro Bold" pitchFamily="18" charset="0"/>
            </a:endParaRPr>
          </a:p>
          <a:p>
            <a:pPr indent="-228600">
              <a:lnSpc>
                <a:spcPct val="110000"/>
              </a:lnSpc>
              <a:buFont typeface="Arial" panose="020B0604020202020204" pitchFamily="34" charset="0"/>
              <a:buChar char="•"/>
            </a:pPr>
            <a:endParaRPr lang="en-US" sz="1300" b="1" dirty="0">
              <a:latin typeface="Adobe Garamond Pro Bold" pitchFamily="18" charset="0"/>
            </a:endParaRPr>
          </a:p>
          <a:p>
            <a:pPr indent="-228600">
              <a:lnSpc>
                <a:spcPct val="110000"/>
              </a:lnSpc>
              <a:buFont typeface="Arial" panose="020B0604020202020204" pitchFamily="34" charset="0"/>
              <a:buChar char="•"/>
            </a:pPr>
            <a:endParaRPr lang="en-US" sz="1300" b="1" dirty="0">
              <a:latin typeface="Adobe Garamond Pro Bold" pitchFamily="18" charset="0"/>
            </a:endParaRPr>
          </a:p>
        </p:txBody>
      </p:sp>
      <p:cxnSp>
        <p:nvCxnSpPr>
          <p:cNvPr id="135" name="Straight Connector 134">
            <a:extLst>
              <a:ext uri="{FF2B5EF4-FFF2-40B4-BE49-F238E27FC236}">
                <a16:creationId xmlns:a16="http://schemas.microsoft.com/office/drawing/2014/main" xmlns="" id="{159B2C4A-AB53-49A2-AC69-620FF37FF00F}"/>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V="1">
            <a:off x="3028950" y="723900"/>
            <a:ext cx="0" cy="97697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1" name="Chart 10"/>
          <p:cNvGraphicFramePr/>
          <p:nvPr/>
        </p:nvGraphicFramePr>
        <p:xfrm>
          <a:off x="3889614" y="1856096"/>
          <a:ext cx="4749421" cy="4353636"/>
        </p:xfrm>
        <a:graphic>
          <a:graphicData uri="http://schemas.openxmlformats.org/drawingml/2006/chart">
            <c:chart xmlns:c="http://schemas.openxmlformats.org/drawingml/2006/chart" xmlns:r="http://schemas.openxmlformats.org/officeDocument/2006/relationships" r:id="rId3"/>
          </a:graphicData>
        </a:graphic>
      </p:graphicFrame>
      <p:pic>
        <p:nvPicPr>
          <p:cNvPr id="2050" name="Picture 2" descr="F:\Pictures &amp; Videos\Pictures 2020\Bio.Lab\DSCO0018.jpg"/>
          <p:cNvPicPr>
            <a:picLocks noChangeAspect="1" noChangeArrowheads="1"/>
          </p:cNvPicPr>
          <p:nvPr/>
        </p:nvPicPr>
        <p:blipFill>
          <a:blip r:embed="rId4" cstate="print"/>
          <a:srcRect/>
          <a:stretch>
            <a:fillRect/>
          </a:stretch>
        </p:blipFill>
        <p:spPr bwMode="auto">
          <a:xfrm>
            <a:off x="2722731" y="4244455"/>
            <a:ext cx="1095233" cy="2132058"/>
          </a:xfrm>
          <a:prstGeom prst="rect">
            <a:avLst/>
          </a:prstGeom>
          <a:noFill/>
        </p:spPr>
      </p:pic>
      <p:pic>
        <p:nvPicPr>
          <p:cNvPr id="2051" name="Picture 3" descr="F:\Pictures &amp; Videos\Pictures 2020\Bio.Lab\DSCO0019.jpg"/>
          <p:cNvPicPr>
            <a:picLocks noChangeAspect="1" noChangeArrowheads="1"/>
          </p:cNvPicPr>
          <p:nvPr/>
        </p:nvPicPr>
        <p:blipFill>
          <a:blip r:embed="rId5" cstate="print"/>
          <a:srcRect/>
          <a:stretch>
            <a:fillRect/>
          </a:stretch>
        </p:blipFill>
        <p:spPr bwMode="auto">
          <a:xfrm>
            <a:off x="1461984" y="4244461"/>
            <a:ext cx="1178861" cy="2127629"/>
          </a:xfrm>
          <a:prstGeom prst="rect">
            <a:avLst/>
          </a:prstGeom>
          <a:noFill/>
        </p:spPr>
      </p:pic>
      <p:pic>
        <p:nvPicPr>
          <p:cNvPr id="16" name="Picture 4" descr="E:\Cane development Office Data\Cane Development\Meetings 2018-19\Weekly Offseason Staff Meeting\11-05-2019\New folder\DSC08718.JPG"/>
          <p:cNvPicPr>
            <a:picLocks noChangeAspect="1" noChangeArrowheads="1"/>
          </p:cNvPicPr>
          <p:nvPr/>
        </p:nvPicPr>
        <p:blipFill>
          <a:blip r:embed="rId6" cstate="print"/>
          <a:srcRect/>
          <a:stretch>
            <a:fillRect/>
          </a:stretch>
        </p:blipFill>
        <p:spPr bwMode="auto">
          <a:xfrm>
            <a:off x="225190" y="1733269"/>
            <a:ext cx="3592772" cy="2292823"/>
          </a:xfrm>
          <a:prstGeom prst="rect">
            <a:avLst/>
          </a:prstGeom>
          <a:noFill/>
        </p:spPr>
      </p:pic>
      <p:pic>
        <p:nvPicPr>
          <p:cNvPr id="17" name="Picture 2" descr="E:\Cane development Office Data\Cane Development\Meetings 2018-19\Weekly Offseason Staff Meeting\11-05-2019\New folder\DSC03642.JPG"/>
          <p:cNvPicPr>
            <a:picLocks noChangeAspect="1" noChangeArrowheads="1"/>
          </p:cNvPicPr>
          <p:nvPr/>
        </p:nvPicPr>
        <p:blipFill>
          <a:blip r:embed="rId7"/>
          <a:srcRect/>
          <a:stretch>
            <a:fillRect/>
          </a:stretch>
        </p:blipFill>
        <p:spPr bwMode="auto">
          <a:xfrm>
            <a:off x="214952" y="4244454"/>
            <a:ext cx="1197588" cy="2129054"/>
          </a:xfrm>
          <a:prstGeom prst="rect">
            <a:avLst/>
          </a:prstGeom>
          <a:noFill/>
        </p:spPr>
      </p:pic>
      <p:sp>
        <p:nvSpPr>
          <p:cNvPr id="18" name="Title 13">
            <a:extLst>
              <a:ext uri="{FF2B5EF4-FFF2-40B4-BE49-F238E27FC236}">
                <a16:creationId xmlns:a16="http://schemas.microsoft.com/office/drawing/2014/main" xmlns="" id="{B23FC7E0-8B1E-46C1-B5D2-6A4336A2CE90}"/>
              </a:ext>
            </a:extLst>
          </p:cNvPr>
          <p:cNvSpPr txBox="1">
            <a:spLocks/>
          </p:cNvSpPr>
          <p:nvPr/>
        </p:nvSpPr>
        <p:spPr>
          <a:xfrm>
            <a:off x="615869" y="4029981"/>
            <a:ext cx="2669829" cy="389619"/>
          </a:xfrm>
          <a:prstGeom prst="rect">
            <a:avLst/>
          </a:prstGeom>
        </p:spPr>
        <p:txBody>
          <a:bodyPr vert="horz" lIns="91440" tIns="45720" rIns="91440" bIns="45720" rtlCol="0" anchor="t">
            <a:normAutofit fontScale="77500" lnSpcReduction="20000"/>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200" b="1" i="0" u="none" strike="noStrike" kern="1200" cap="all" spc="30" normalizeH="0" baseline="0" noProof="0" dirty="0" smtClean="0">
                <a:ln>
                  <a:noFill/>
                </a:ln>
                <a:solidFill>
                  <a:schemeClr val="tx1"/>
                </a:solidFill>
                <a:effectLst/>
                <a:uLnTx/>
                <a:uFillTx/>
                <a:latin typeface="Adobe Garamond Pro Bold" pitchFamily="18" charset="0"/>
                <a:ea typeface="+mj-ea"/>
                <a:cs typeface="+mj-cs"/>
              </a:rPr>
              <a:t>FSML Biological Lab</a:t>
            </a:r>
            <a:endParaRPr kumimoji="0" lang="en-US" sz="2200" b="0" i="0" u="none" strike="noStrike" kern="1200" cap="all" spc="30" normalizeH="0" baseline="0" noProof="0" dirty="0">
              <a:ln>
                <a:noFill/>
              </a:ln>
              <a:solidFill>
                <a:schemeClr val="tx1"/>
              </a:solidFill>
              <a:effectLst/>
              <a:uLnTx/>
              <a:uFillTx/>
              <a:latin typeface="Adobe Garamond Pro Bold" pitchFamily="18" charset="0"/>
              <a:ea typeface="+mj-ea"/>
              <a:cs typeface="+mj-cs"/>
            </a:endParaRPr>
          </a:p>
        </p:txBody>
      </p:sp>
    </p:spTree>
    <p:extLst>
      <p:ext uri="{BB962C8B-B14F-4D97-AF65-F5344CB8AC3E}">
        <p14:creationId xmlns:p14="http://schemas.microsoft.com/office/powerpoint/2010/main" xmlns="" val="2330286400"/>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686800" cy="838200"/>
          </a:xfrm>
        </p:spPr>
        <p:txBody>
          <a:bodyPr>
            <a:normAutofit/>
          </a:bodyPr>
          <a:lstStyle/>
          <a:p>
            <a:pPr algn="ctr"/>
            <a:r>
              <a:rPr lang="en-US" sz="4400" b="1" dirty="0" smtClean="0"/>
              <a:t>WAY FORWARD</a:t>
            </a:r>
            <a:endParaRPr lang="en-US" sz="6000" b="1" dirty="0"/>
          </a:p>
        </p:txBody>
      </p:sp>
      <p:sp>
        <p:nvSpPr>
          <p:cNvPr id="3" name="Content Placeholder 2"/>
          <p:cNvSpPr>
            <a:spLocks noGrp="1"/>
          </p:cNvSpPr>
          <p:nvPr>
            <p:ph idx="1"/>
          </p:nvPr>
        </p:nvSpPr>
        <p:spPr>
          <a:xfrm>
            <a:off x="381000" y="1554162"/>
            <a:ext cx="8382000" cy="4525963"/>
          </a:xfrm>
        </p:spPr>
        <p:txBody>
          <a:bodyPr>
            <a:normAutofit/>
          </a:bodyPr>
          <a:lstStyle/>
          <a:p>
            <a:pPr algn="just">
              <a:buFont typeface="Wingdings" pitchFamily="2" charset="2"/>
              <a:buChar char="v"/>
            </a:pPr>
            <a:r>
              <a:rPr lang="en-US" dirty="0" smtClean="0">
                <a:latin typeface="Adobe Garamond Pro Bold" pitchFamily="18" charset="0"/>
              </a:rPr>
              <a:t>Technological revolutions (smart farming) in sugarcane farming is future need for sustainable eco friendly, efficient management and cost-effective.</a:t>
            </a:r>
          </a:p>
          <a:p>
            <a:pPr algn="just">
              <a:buFont typeface="Wingdings" pitchFamily="2" charset="2"/>
              <a:buChar char="v"/>
            </a:pPr>
            <a:r>
              <a:rPr lang="en-US" dirty="0" smtClean="0">
                <a:latin typeface="Adobe Garamond Pro Bold" pitchFamily="18" charset="0"/>
              </a:rPr>
              <a:t>Farmer’s will have to adopt proper harvesting system to control the in-field losses for improve the quality productivity per unit area.</a:t>
            </a:r>
          </a:p>
          <a:p>
            <a:pPr algn="just">
              <a:buFont typeface="Wingdings" pitchFamily="2" charset="2"/>
              <a:buChar char="v"/>
            </a:pPr>
            <a:r>
              <a:rPr lang="en-US" dirty="0" smtClean="0">
                <a:latin typeface="Adobe Garamond Pro Bold" pitchFamily="18" charset="0"/>
              </a:rPr>
              <a:t>All Sugar Mills must plan to extend technological advancement in their operational areas for increasing productivity.</a:t>
            </a:r>
          </a:p>
        </p:txBody>
      </p:sp>
    </p:spTree>
  </p:cSld>
  <p:clrMapOvr>
    <a:masterClrMapping/>
  </p:clrMapOvr>
  <p:transition>
    <p:wipe di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143000"/>
            <a:ext cx="8686800" cy="4525963"/>
          </a:xfrm>
        </p:spPr>
        <p:txBody>
          <a:bodyPr>
            <a:normAutofit/>
          </a:bodyPr>
          <a:lstStyle/>
          <a:p>
            <a:pPr algn="ctr">
              <a:buNone/>
            </a:pPr>
            <a:endParaRPr lang="en-US" sz="4400" dirty="0" smtClean="0"/>
          </a:p>
          <a:p>
            <a:pPr algn="ctr">
              <a:buNone/>
            </a:pPr>
            <a:r>
              <a:rPr lang="en-US" sz="13800" b="1" dirty="0" smtClean="0">
                <a:solidFill>
                  <a:schemeClr val="tx2"/>
                </a:solidFill>
                <a:latin typeface="+mj-lt"/>
                <a:ea typeface="+mj-ea"/>
                <a:cs typeface="+mj-cs"/>
              </a:rPr>
              <a:t>Thank You</a:t>
            </a:r>
          </a:p>
        </p:txBody>
      </p:sp>
    </p:spTree>
  </p:cSld>
  <p:clrMapOvr>
    <a:masterClrMapping/>
  </p:clrMapOvr>
  <p:transition>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86800" cy="838200"/>
          </a:xfrm>
        </p:spPr>
        <p:txBody>
          <a:bodyPr>
            <a:normAutofit/>
          </a:bodyPr>
          <a:lstStyle/>
          <a:p>
            <a:pPr algn="ctr"/>
            <a:r>
              <a:rPr lang="en-US" sz="4400" b="1" u="sng" dirty="0" smtClean="0"/>
              <a:t>ABSTRACT</a:t>
            </a:r>
            <a:endParaRPr lang="en-US" sz="4400" b="1" u="sng" dirty="0"/>
          </a:p>
        </p:txBody>
      </p:sp>
      <p:sp>
        <p:nvSpPr>
          <p:cNvPr id="3" name="Content Placeholder 2"/>
          <p:cNvSpPr>
            <a:spLocks noGrp="1"/>
          </p:cNvSpPr>
          <p:nvPr>
            <p:ph idx="1"/>
          </p:nvPr>
        </p:nvSpPr>
        <p:spPr>
          <a:xfrm>
            <a:off x="0" y="990600"/>
            <a:ext cx="8915400" cy="5715000"/>
          </a:xfrm>
        </p:spPr>
        <p:txBody>
          <a:bodyPr>
            <a:noAutofit/>
          </a:bodyPr>
          <a:lstStyle/>
          <a:p>
            <a:pPr>
              <a:lnSpc>
                <a:spcPct val="150000"/>
              </a:lnSpc>
              <a:buNone/>
            </a:pPr>
            <a:r>
              <a:rPr lang="en-US" sz="1700" dirty="0" smtClean="0">
                <a:latin typeface="Adobe Garamond Pro Bold" pitchFamily="18" charset="0"/>
              </a:rPr>
              <a:t>	</a:t>
            </a:r>
            <a:r>
              <a:rPr lang="en-US" sz="1800" dirty="0" smtClean="0">
                <a:latin typeface="Adobe Garamond Pro Bold" pitchFamily="18" charset="0"/>
              </a:rPr>
              <a:t>Harvesting is a complex process that involves careful cutting and handling procedure to maintain quality production. Sugarcane production is affected by both harvesting and field issues. The aim of program harvesting is to facilitate a regular skilled </a:t>
            </a:r>
            <a:r>
              <a:rPr lang="en-US" sz="1800" dirty="0" err="1" smtClean="0">
                <a:latin typeface="Adobe Garamond Pro Bold" pitchFamily="18" charset="0"/>
              </a:rPr>
              <a:t>labours</a:t>
            </a:r>
            <a:r>
              <a:rPr lang="en-US" sz="1800" dirty="0" smtClean="0">
                <a:latin typeface="Adobe Garamond Pro Bold" pitchFamily="18" charset="0"/>
              </a:rPr>
              <a:t> harvesting tools and economical transport of sugarcane consignments to the mill. </a:t>
            </a:r>
          </a:p>
          <a:p>
            <a:pPr>
              <a:lnSpc>
                <a:spcPct val="150000"/>
              </a:lnSpc>
              <a:buNone/>
            </a:pPr>
            <a:r>
              <a:rPr lang="en-US" sz="1800" dirty="0" smtClean="0">
                <a:latin typeface="Adobe Garamond Pro Bold" pitchFamily="18" charset="0"/>
              </a:rPr>
              <a:t>	The research study and different field data found 14-19 mds per acre higher sugar recovery, cane losses at field and poor ratooning (Low yield) due to improper harvesting practices. The aim of this paper is to evaluate the current harvesting system with regard to production efficiency, enhancing quality yield by adopting innovative smart farm management practices. The key to successful sustainability will ultimately depend on the progress in sugarcane productivity without increasing the cultivated area and decreases environmental impacts. Smart farming is the need of the day and it will ensure the profitability and sustainability of the grower’s economics as well as entire sugarcane industry.</a:t>
            </a:r>
            <a:br>
              <a:rPr lang="en-US" sz="1800" dirty="0" smtClean="0">
                <a:latin typeface="Adobe Garamond Pro Bold" pitchFamily="18" charset="0"/>
              </a:rPr>
            </a:br>
            <a:endParaRPr lang="en-US" sz="1700" dirty="0" smtClean="0">
              <a:latin typeface="Adobe Garamond Pro Bold" pitchFamily="18" charset="0"/>
            </a:endParaRPr>
          </a:p>
        </p:txBody>
      </p:sp>
    </p:spTree>
  </p:cSld>
  <p:clrMapOvr>
    <a:masterClrMapping/>
  </p:clrMapOvr>
  <p:transition spd="slow">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686800" cy="838200"/>
          </a:xfrm>
        </p:spPr>
        <p:txBody>
          <a:bodyPr>
            <a:normAutofit/>
          </a:bodyPr>
          <a:lstStyle/>
          <a:p>
            <a:pPr algn="ctr"/>
            <a:r>
              <a:rPr lang="en-US" sz="4400" b="1" u="sng" dirty="0" smtClean="0"/>
              <a:t>INTRODUCTION</a:t>
            </a:r>
            <a:endParaRPr lang="en-US" sz="4400" dirty="0"/>
          </a:p>
        </p:txBody>
      </p:sp>
      <p:sp>
        <p:nvSpPr>
          <p:cNvPr id="3" name="Content Placeholder 2"/>
          <p:cNvSpPr>
            <a:spLocks noGrp="1"/>
          </p:cNvSpPr>
          <p:nvPr>
            <p:ph idx="1"/>
          </p:nvPr>
        </p:nvSpPr>
        <p:spPr>
          <a:xfrm>
            <a:off x="304800" y="914400"/>
            <a:ext cx="8686800" cy="5791200"/>
          </a:xfrm>
        </p:spPr>
        <p:txBody>
          <a:bodyPr>
            <a:noAutofit/>
          </a:bodyPr>
          <a:lstStyle/>
          <a:p>
            <a:pPr>
              <a:buNone/>
            </a:pPr>
            <a:r>
              <a:rPr lang="en-US" sz="1700" dirty="0" smtClean="0">
                <a:latin typeface="Calibri" pitchFamily="34" charset="0"/>
              </a:rPr>
              <a:t>	</a:t>
            </a:r>
            <a:r>
              <a:rPr lang="en-US" sz="1700" dirty="0" smtClean="0">
                <a:latin typeface="Adobe Garamond Pro Bold" pitchFamily="18" charset="0"/>
              </a:rPr>
              <a:t>Harvesting is a complex process that involves careful cutting and handling procedure to maintain high sugar content and quality. The aim of programmed harvesting is to facilitate a regular skilled labour force, harvesting tools and economical transport of cane consignments to the Mill, in order to obtain the maximum available sugar from a given variety. In many countries even today, harvesting is done manually, using various types of harvesting tools </a:t>
            </a:r>
            <a:r>
              <a:rPr lang="en-US" sz="1700" dirty="0" err="1" smtClean="0">
                <a:latin typeface="Adobe Garamond Pro Bold" pitchFamily="18" charset="0"/>
              </a:rPr>
              <a:t>i.e</a:t>
            </a:r>
            <a:r>
              <a:rPr lang="en-US" sz="1700" dirty="0" smtClean="0">
                <a:latin typeface="Adobe Garamond Pro Bold" pitchFamily="18" charset="0"/>
              </a:rPr>
              <a:t> Axes, Sickle (</a:t>
            </a:r>
            <a:r>
              <a:rPr lang="en-US" sz="1700" dirty="0" err="1" smtClean="0">
                <a:latin typeface="Adobe Garamond Pro Bold" pitchFamily="18" charset="0"/>
              </a:rPr>
              <a:t>Daranti</a:t>
            </a:r>
            <a:r>
              <a:rPr lang="en-US" sz="1700" dirty="0" smtClean="0">
                <a:latin typeface="Adobe Garamond Pro Bold" pitchFamily="18" charset="0"/>
              </a:rPr>
              <a:t>), hand knives. Among the several tools the smart harvesting knife is light weight (aggressive) and facilitates easier and efficient cutting of cane from ground level. Manual harvesting requires skilled labours as improper harvest of cane leads to loss of cane sugar yield. Most of the new sugar mills have higher crushing capacity and many are expanding their crushing capacities. Their daily requirement of cane is increasing and hence greater demand for harvesting labour. In future may face scarcity of labour and harvesting cost will also increase. Therefore farmers’ will have to adopt proper harvesting techniques and move to mechanized harvesting system to control in-field losses and focus on better Ratoon management practices, for improving the production per unit area. The research study and different Field data’s found </a:t>
            </a:r>
            <a:r>
              <a:rPr lang="en-US" sz="1700" b="1" dirty="0" smtClean="0">
                <a:latin typeface="Adobe Garamond Pro Bold" pitchFamily="18" charset="0"/>
              </a:rPr>
              <a:t>that to avoid wastage of high sugar recovery cane available at the bottom of sugarcane plant. We have estimated that </a:t>
            </a:r>
            <a:r>
              <a:rPr lang="en-US" sz="1700" b="1" dirty="0" smtClean="0">
                <a:solidFill>
                  <a:srgbClr val="0070C0"/>
                </a:solidFill>
                <a:latin typeface="Adobe Garamond Pro Bold" pitchFamily="18" charset="0"/>
              </a:rPr>
              <a:t>14-19 mds</a:t>
            </a:r>
            <a:r>
              <a:rPr lang="en-US" sz="1700" b="1" dirty="0" smtClean="0">
                <a:latin typeface="Adobe Garamond Pro Bold" pitchFamily="18" charset="0"/>
              </a:rPr>
              <a:t> cane remains in the fields due to usual tools and operations. This leftover </a:t>
            </a:r>
            <a:r>
              <a:rPr lang="en-US" sz="1700" b="1" dirty="0" smtClean="0">
                <a:solidFill>
                  <a:srgbClr val="0070C0"/>
                </a:solidFill>
                <a:latin typeface="Adobe Garamond Pro Bold" pitchFamily="18" charset="0"/>
              </a:rPr>
              <a:t>cost approx 6000/- Rupees per acre </a:t>
            </a:r>
            <a:r>
              <a:rPr lang="en-US" sz="1700" b="1" dirty="0" smtClean="0">
                <a:latin typeface="Adobe Garamond Pro Bold" pitchFamily="18" charset="0"/>
              </a:rPr>
              <a:t>which is a huge loss. Improper harvesting results </a:t>
            </a:r>
            <a:r>
              <a:rPr lang="en-US" sz="1700" b="1" dirty="0" smtClean="0">
                <a:latin typeface="Adobe Garamond Pro Bold" pitchFamily="18" charset="0"/>
              </a:rPr>
              <a:t>in low </a:t>
            </a:r>
            <a:r>
              <a:rPr lang="en-US" sz="1700" b="1" dirty="0" smtClean="0">
                <a:latin typeface="Adobe Garamond Pro Bold" pitchFamily="18" charset="0"/>
              </a:rPr>
              <a:t>sprouting and yield reduction in ratoon crop.</a:t>
            </a:r>
            <a:endParaRPr lang="en-US" sz="1700" dirty="0" smtClean="0">
              <a:latin typeface="Adobe Garamond Pro Bold" pitchFamily="18" charset="0"/>
            </a:endParaRPr>
          </a:p>
          <a:p>
            <a:pPr algn="just">
              <a:buNone/>
            </a:pPr>
            <a:r>
              <a:rPr lang="en-US" sz="1700" dirty="0" smtClean="0">
                <a:latin typeface="Adobe Garamond Pro Bold" pitchFamily="18" charset="0"/>
              </a:rPr>
              <a:t>	</a:t>
            </a:r>
            <a:r>
              <a:rPr lang="en-US" sz="1700" dirty="0" smtClean="0">
                <a:latin typeface="Adobe Garamond Pro Bold" pitchFamily="18" charset="0"/>
              </a:rPr>
              <a:t>We should adopt smart farming which </a:t>
            </a:r>
            <a:r>
              <a:rPr lang="en-US" sz="1700" dirty="0" smtClean="0">
                <a:latin typeface="Adobe Garamond Pro Bold" pitchFamily="18" charset="0"/>
              </a:rPr>
              <a:t>is the key component of </a:t>
            </a:r>
            <a:r>
              <a:rPr lang="en-US" sz="1700" dirty="0" smtClean="0">
                <a:latin typeface="Adobe Garamond Pro Bold" pitchFamily="18" charset="0"/>
              </a:rPr>
              <a:t>a</a:t>
            </a:r>
            <a:r>
              <a:rPr lang="en-US" sz="1700" dirty="0" smtClean="0">
                <a:latin typeface="Adobe Garamond Pro Bold" pitchFamily="18" charset="0"/>
              </a:rPr>
              <a:t>griculture sector. </a:t>
            </a:r>
            <a:r>
              <a:rPr lang="en-US" sz="1700" dirty="0" smtClean="0">
                <a:latin typeface="Adobe Garamond Pro Bold" pitchFamily="18" charset="0"/>
              </a:rPr>
              <a:t>W</a:t>
            </a:r>
            <a:r>
              <a:rPr lang="en-US" sz="1700" dirty="0" smtClean="0">
                <a:latin typeface="Adobe Garamond Pro Bold" pitchFamily="18" charset="0"/>
              </a:rPr>
              <a:t>ith </a:t>
            </a:r>
            <a:r>
              <a:rPr lang="en-US" sz="1700" dirty="0" smtClean="0">
                <a:latin typeface="Adobe Garamond Pro Bold" pitchFamily="18" charset="0"/>
              </a:rPr>
              <a:t>the advancement of technology </a:t>
            </a:r>
            <a:r>
              <a:rPr lang="en-US" sz="1700" dirty="0" smtClean="0">
                <a:latin typeface="Adobe Garamond Pro Bold" pitchFamily="18" charset="0"/>
              </a:rPr>
              <a:t>the </a:t>
            </a:r>
            <a:r>
              <a:rPr lang="en-US" sz="1700" dirty="0" smtClean="0">
                <a:latin typeface="Adobe Garamond Pro Bold" pitchFamily="18" charset="0"/>
              </a:rPr>
              <a:t>yields </a:t>
            </a:r>
            <a:r>
              <a:rPr lang="en-US" sz="1700" dirty="0" smtClean="0">
                <a:latin typeface="Adobe Garamond Pro Bold" pitchFamily="18" charset="0"/>
              </a:rPr>
              <a:t>will enhance and </a:t>
            </a:r>
            <a:r>
              <a:rPr lang="en-US" sz="1700" dirty="0" smtClean="0">
                <a:latin typeface="Adobe Garamond Pro Bold" pitchFamily="18" charset="0"/>
              </a:rPr>
              <a:t>it will ensure the profitability and sustainability of all stack holders.</a:t>
            </a:r>
          </a:p>
        </p:txBody>
      </p:sp>
    </p:spTree>
  </p:cSld>
  <p:clrMapOvr>
    <a:masterClrMapping/>
  </p:clrMapOvr>
  <p:transition>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686800" cy="838200"/>
          </a:xfrm>
        </p:spPr>
        <p:txBody>
          <a:bodyPr>
            <a:normAutofit/>
          </a:bodyPr>
          <a:lstStyle/>
          <a:p>
            <a:pPr algn="ctr"/>
            <a:r>
              <a:rPr lang="en-US" sz="4400" b="1" u="sng" dirty="0" smtClean="0"/>
              <a:t>METHODOLOGY</a:t>
            </a:r>
            <a:endParaRPr lang="en-US" sz="4400" dirty="0"/>
          </a:p>
        </p:txBody>
      </p:sp>
      <p:sp>
        <p:nvSpPr>
          <p:cNvPr id="3" name="Content Placeholder 2"/>
          <p:cNvSpPr>
            <a:spLocks noGrp="1"/>
          </p:cNvSpPr>
          <p:nvPr>
            <p:ph idx="1"/>
          </p:nvPr>
        </p:nvSpPr>
        <p:spPr>
          <a:xfrm>
            <a:off x="304800" y="1219200"/>
            <a:ext cx="8686800" cy="1981200"/>
          </a:xfrm>
        </p:spPr>
        <p:txBody>
          <a:bodyPr>
            <a:noAutofit/>
          </a:bodyPr>
          <a:lstStyle/>
          <a:p>
            <a:pPr algn="just">
              <a:buNone/>
            </a:pPr>
            <a:r>
              <a:rPr lang="en-US" sz="2000" dirty="0" smtClean="0">
                <a:latin typeface="Adobe Garamond Pro Bold" pitchFamily="18" charset="0"/>
              </a:rPr>
              <a:t>	The study was carried out in Faran Sugar Mills Operational Areas District Tando Mohammad Khan Longitude 68.405259 °E and Latitude 26.262201 °N and covered cultivated sugar cane crop approx: 18000 acres source of irrigation is canal and underground water. FSML located in tail area approx: 43% area facing shortage of irrigation water.</a:t>
            </a:r>
          </a:p>
        </p:txBody>
      </p:sp>
      <p:sp>
        <p:nvSpPr>
          <p:cNvPr id="4" name="Title 1"/>
          <p:cNvSpPr txBox="1">
            <a:spLocks/>
          </p:cNvSpPr>
          <p:nvPr/>
        </p:nvSpPr>
        <p:spPr>
          <a:xfrm>
            <a:off x="457200" y="3200400"/>
            <a:ext cx="8686800" cy="838200"/>
          </a:xfrm>
          <a:prstGeom prst="rect">
            <a:avLst/>
          </a:prstGeom>
        </p:spPr>
        <p:txBody>
          <a:bodyPr vert="horz" anchor="ctr">
            <a:noAutofit/>
          </a:bodyPr>
          <a:lstStyle/>
          <a:p>
            <a:pPr lvl="0" algn="ctr">
              <a:spcBef>
                <a:spcPct val="0"/>
              </a:spcBef>
            </a:pPr>
            <a:r>
              <a:rPr lang="en-US" sz="4400" b="1" u="sng" dirty="0" smtClean="0">
                <a:solidFill>
                  <a:schemeClr val="tx2"/>
                </a:solidFill>
                <a:latin typeface="+mj-lt"/>
                <a:ea typeface="+mj-ea"/>
                <a:cs typeface="+mj-cs"/>
              </a:rPr>
              <a:t>DATA COLLECTION</a:t>
            </a:r>
            <a:endParaRPr lang="en-US" sz="4400" b="1" u="sng" dirty="0">
              <a:solidFill>
                <a:schemeClr val="tx2"/>
              </a:solidFill>
              <a:latin typeface="+mj-lt"/>
              <a:ea typeface="+mj-ea"/>
              <a:cs typeface="+mj-cs"/>
            </a:endParaRPr>
          </a:p>
        </p:txBody>
      </p:sp>
      <p:sp>
        <p:nvSpPr>
          <p:cNvPr id="5" name="Content Placeholder 2"/>
          <p:cNvSpPr txBox="1">
            <a:spLocks/>
          </p:cNvSpPr>
          <p:nvPr/>
        </p:nvSpPr>
        <p:spPr>
          <a:xfrm>
            <a:off x="533400" y="4114800"/>
            <a:ext cx="8458200" cy="2133600"/>
          </a:xfrm>
          <a:prstGeom prst="rect">
            <a:avLst/>
          </a:prstGeom>
        </p:spPr>
        <p:txBody>
          <a:bodyPr vert="horz">
            <a:normAutofit/>
          </a:bodyPr>
          <a:lstStyle/>
          <a:p>
            <a:pPr algn="just"/>
            <a:r>
              <a:rPr lang="en-US" sz="2000" dirty="0" smtClean="0">
                <a:latin typeface="Adobe Garamond Pro Bold" pitchFamily="18" charset="0"/>
              </a:rPr>
              <a:t>The method of data collection was a simple random system where respondents were selected from each economical zone. Questionnaires were administered to respondents which was the main source of data collection for the research work and this was </a:t>
            </a:r>
            <a:r>
              <a:rPr lang="en-US" sz="2000" u="sng" dirty="0" smtClean="0">
                <a:latin typeface="Adobe Garamond Pro Bold" pitchFamily="18" charset="0"/>
              </a:rPr>
              <a:t>complimented</a:t>
            </a:r>
            <a:r>
              <a:rPr lang="en-US" sz="2000" dirty="0" smtClean="0">
                <a:latin typeface="Adobe Garamond Pro Bold" pitchFamily="18" charset="0"/>
              </a:rPr>
              <a:t> by oral interview, field observation data and other sources.</a:t>
            </a:r>
          </a:p>
        </p:txBody>
      </p:sp>
    </p:spTree>
  </p:cSld>
  <p:clrMapOvr>
    <a:masterClrMapping/>
  </p:clrMapOvr>
  <p:transition>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686800" cy="838200"/>
          </a:xfrm>
        </p:spPr>
        <p:txBody>
          <a:bodyPr>
            <a:normAutofit/>
          </a:bodyPr>
          <a:lstStyle/>
          <a:p>
            <a:pPr algn="ctr"/>
            <a:r>
              <a:rPr lang="en-US" sz="4400" b="1" u="sng" dirty="0" smtClean="0"/>
              <a:t>KEY WORDS</a:t>
            </a:r>
            <a:endParaRPr lang="en-US" sz="4400" dirty="0"/>
          </a:p>
        </p:txBody>
      </p:sp>
      <p:sp>
        <p:nvSpPr>
          <p:cNvPr id="3" name="Content Placeholder 2"/>
          <p:cNvSpPr>
            <a:spLocks noGrp="1"/>
          </p:cNvSpPr>
          <p:nvPr>
            <p:ph idx="1"/>
          </p:nvPr>
        </p:nvSpPr>
        <p:spPr>
          <a:xfrm>
            <a:off x="304800" y="1219200"/>
            <a:ext cx="8686800" cy="5287963"/>
          </a:xfrm>
        </p:spPr>
        <p:txBody>
          <a:bodyPr>
            <a:noAutofit/>
          </a:bodyPr>
          <a:lstStyle/>
          <a:p>
            <a:pPr algn="just"/>
            <a:r>
              <a:rPr lang="en-US" dirty="0" smtClean="0">
                <a:latin typeface="Adobe Garamond Pro Bold" pitchFamily="18" charset="0"/>
              </a:rPr>
              <a:t>To improve harvesting system as future needs.</a:t>
            </a:r>
          </a:p>
          <a:p>
            <a:pPr algn="just"/>
            <a:r>
              <a:rPr lang="en-US" dirty="0" smtClean="0">
                <a:latin typeface="Adobe Garamond Pro Bold" pitchFamily="18" charset="0"/>
              </a:rPr>
              <a:t>This study is to provide the information &amp; discussion in the adoption of smart farming techniques in sustainability of the sugarcane crop.</a:t>
            </a:r>
          </a:p>
        </p:txBody>
      </p:sp>
    </p:spTree>
  </p:cSld>
  <p:clrMapOvr>
    <a:masterClrMapping/>
  </p:clrMapOvr>
  <p:transition>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pPr algn="ctr"/>
            <a:r>
              <a:rPr lang="en-US" sz="4400" b="1" u="sng" dirty="0" smtClean="0"/>
              <a:t>EFFICIENT HARVESTING PROGRAM</a:t>
            </a:r>
            <a:endParaRPr lang="en-US" sz="4400" dirty="0"/>
          </a:p>
        </p:txBody>
      </p:sp>
      <p:sp>
        <p:nvSpPr>
          <p:cNvPr id="3" name="Content Placeholder 2"/>
          <p:cNvSpPr>
            <a:spLocks noGrp="1"/>
          </p:cNvSpPr>
          <p:nvPr>
            <p:ph idx="1"/>
          </p:nvPr>
        </p:nvSpPr>
        <p:spPr>
          <a:xfrm>
            <a:off x="304800" y="1554162"/>
            <a:ext cx="8686800" cy="4922837"/>
          </a:xfrm>
        </p:spPr>
        <p:txBody>
          <a:bodyPr>
            <a:normAutofit/>
          </a:bodyPr>
          <a:lstStyle/>
          <a:p>
            <a:pPr>
              <a:buNone/>
            </a:pPr>
            <a:r>
              <a:rPr lang="en-US" sz="2800" dirty="0" smtClean="0">
                <a:latin typeface="Adobe Garamond Pro Bold" pitchFamily="18" charset="0"/>
              </a:rPr>
              <a:t>The first step towards cane harvesting programme in the crushing season needs information on:</a:t>
            </a:r>
          </a:p>
          <a:p>
            <a:pPr lvl="0">
              <a:buFont typeface="Wingdings" pitchFamily="2" charset="2"/>
              <a:buChar char="Ø"/>
            </a:pPr>
            <a:r>
              <a:rPr lang="en-US" sz="2800" dirty="0" smtClean="0">
                <a:latin typeface="Adobe Garamond Pro Bold" pitchFamily="18" charset="0"/>
              </a:rPr>
              <a:t>Available quality cane in operational area.</a:t>
            </a:r>
          </a:p>
          <a:p>
            <a:pPr lvl="0">
              <a:buFont typeface="Wingdings" pitchFamily="2" charset="2"/>
              <a:buChar char="Ø"/>
            </a:pPr>
            <a:r>
              <a:rPr lang="en-US" sz="2800" dirty="0" smtClean="0">
                <a:latin typeface="Adobe Garamond Pro Bold" pitchFamily="18" charset="0"/>
              </a:rPr>
              <a:t>Varietal composition.</a:t>
            </a:r>
          </a:p>
          <a:p>
            <a:pPr lvl="0">
              <a:buFont typeface="Wingdings" pitchFamily="2" charset="2"/>
              <a:buChar char="Ø"/>
            </a:pPr>
            <a:r>
              <a:rPr lang="en-US" sz="2800" dirty="0" smtClean="0">
                <a:latin typeface="Adobe Garamond Pro Bold" pitchFamily="18" charset="0"/>
              </a:rPr>
              <a:t>Crop classification.</a:t>
            </a:r>
          </a:p>
          <a:p>
            <a:pPr lvl="0">
              <a:buFont typeface="Wingdings" pitchFamily="2" charset="2"/>
              <a:buChar char="Ø"/>
            </a:pPr>
            <a:r>
              <a:rPr lang="en-US" sz="2800" dirty="0" smtClean="0">
                <a:latin typeface="Adobe Garamond Pro Bold" pitchFamily="18" charset="0"/>
              </a:rPr>
              <a:t>Crop condition.</a:t>
            </a:r>
          </a:p>
          <a:p>
            <a:pPr lvl="0">
              <a:buFont typeface="Wingdings" pitchFamily="2" charset="2"/>
              <a:buChar char="Ø"/>
            </a:pPr>
            <a:r>
              <a:rPr lang="en-US" sz="2800" dirty="0" smtClean="0">
                <a:latin typeface="Adobe Garamond Pro Bold" pitchFamily="18" charset="0"/>
              </a:rPr>
              <a:t>Quality parameters described.</a:t>
            </a:r>
          </a:p>
          <a:p>
            <a:pPr lvl="0">
              <a:buFont typeface="Wingdings" pitchFamily="2" charset="2"/>
              <a:buChar char="Ø"/>
            </a:pPr>
            <a:r>
              <a:rPr lang="en-US" sz="2800" dirty="0" smtClean="0">
                <a:latin typeface="Adobe Garamond Pro Bold" pitchFamily="18" charset="0"/>
              </a:rPr>
              <a:t>Periodic juice and analysis of the cane block-wise.</a:t>
            </a:r>
          </a:p>
          <a:p>
            <a:pPr lvl="0">
              <a:buFont typeface="Wingdings" pitchFamily="2" charset="2"/>
              <a:buChar char="Ø"/>
            </a:pPr>
            <a:r>
              <a:rPr lang="en-US" sz="2800" dirty="0" smtClean="0">
                <a:latin typeface="Adobe Garamond Pro Bold" pitchFamily="18" charset="0"/>
              </a:rPr>
              <a:t>Pest and disease infestation data.</a:t>
            </a:r>
          </a:p>
        </p:txBody>
      </p:sp>
    </p:spTree>
  </p:cSld>
  <p:clrMapOvr>
    <a:masterClrMapping/>
  </p:clrMapOvr>
  <p:transition>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686800" cy="990600"/>
          </a:xfrm>
        </p:spPr>
        <p:txBody>
          <a:bodyPr>
            <a:noAutofit/>
          </a:bodyPr>
          <a:lstStyle/>
          <a:p>
            <a:pPr algn="ctr"/>
            <a:r>
              <a:rPr lang="en-US" sz="4400" b="1" dirty="0" smtClean="0"/>
              <a:t>SUGARCANE HARVESTING TOOLS USED IN SINDH PROVINCE</a:t>
            </a:r>
            <a:endParaRPr lang="en-US" sz="4400" dirty="0"/>
          </a:p>
        </p:txBody>
      </p:sp>
      <p:pic>
        <p:nvPicPr>
          <p:cNvPr id="4" name="Content Placeholder 3" descr="Select harvest.JPG"/>
          <p:cNvPicPr>
            <a:picLocks noGrp="1" noChangeAspect="1"/>
          </p:cNvPicPr>
          <p:nvPr>
            <p:ph idx="1"/>
          </p:nvPr>
        </p:nvPicPr>
        <p:blipFill>
          <a:blip r:embed="rId2" cstate="print"/>
          <a:stretch>
            <a:fillRect/>
          </a:stretch>
        </p:blipFill>
        <p:spPr>
          <a:xfrm>
            <a:off x="609602" y="1546167"/>
            <a:ext cx="2506287" cy="1882833"/>
          </a:xfrm>
        </p:spPr>
      </p:pic>
      <p:pic>
        <p:nvPicPr>
          <p:cNvPr id="5" name="Picture 4" descr="Select Old harvesting tool.JPG"/>
          <p:cNvPicPr>
            <a:picLocks noChangeAspect="1"/>
          </p:cNvPicPr>
          <p:nvPr/>
        </p:nvPicPr>
        <p:blipFill>
          <a:blip r:embed="rId3" cstate="print"/>
          <a:stretch>
            <a:fillRect/>
          </a:stretch>
        </p:blipFill>
        <p:spPr>
          <a:xfrm>
            <a:off x="3352801" y="1546167"/>
            <a:ext cx="2506287" cy="1882833"/>
          </a:xfrm>
          <a:prstGeom prst="rect">
            <a:avLst/>
          </a:prstGeom>
          <a:noFill/>
          <a:ln>
            <a:noFill/>
          </a:ln>
        </p:spPr>
      </p:pic>
      <p:pic>
        <p:nvPicPr>
          <p:cNvPr id="6" name="Picture 5" descr="Select 2.JPG"/>
          <p:cNvPicPr>
            <a:picLocks noChangeAspect="1"/>
          </p:cNvPicPr>
          <p:nvPr/>
        </p:nvPicPr>
        <p:blipFill>
          <a:blip r:embed="rId4" cstate="print"/>
          <a:stretch>
            <a:fillRect/>
          </a:stretch>
        </p:blipFill>
        <p:spPr>
          <a:xfrm>
            <a:off x="6019801" y="1546167"/>
            <a:ext cx="2506287" cy="1882833"/>
          </a:xfrm>
          <a:prstGeom prst="rect">
            <a:avLst/>
          </a:prstGeom>
        </p:spPr>
      </p:pic>
      <p:pic>
        <p:nvPicPr>
          <p:cNvPr id="7" name="Picture 6" descr="DSC01631iiii.JPG"/>
          <p:cNvPicPr>
            <a:picLocks noChangeAspect="1"/>
          </p:cNvPicPr>
          <p:nvPr/>
        </p:nvPicPr>
        <p:blipFill>
          <a:blip r:embed="rId5" cstate="print"/>
          <a:stretch>
            <a:fillRect/>
          </a:stretch>
        </p:blipFill>
        <p:spPr>
          <a:xfrm>
            <a:off x="609600" y="3984567"/>
            <a:ext cx="2506287" cy="1882833"/>
          </a:xfrm>
          <a:prstGeom prst="rect">
            <a:avLst/>
          </a:prstGeom>
        </p:spPr>
      </p:pic>
      <p:pic>
        <p:nvPicPr>
          <p:cNvPr id="8" name="Picture 7" descr="Select new harvest.JPG"/>
          <p:cNvPicPr>
            <a:picLocks noChangeAspect="1"/>
          </p:cNvPicPr>
          <p:nvPr/>
        </p:nvPicPr>
        <p:blipFill>
          <a:blip r:embed="rId6" cstate="print"/>
          <a:stretch>
            <a:fillRect/>
          </a:stretch>
        </p:blipFill>
        <p:spPr>
          <a:xfrm>
            <a:off x="3352800" y="3984567"/>
            <a:ext cx="2506287" cy="1882833"/>
          </a:xfrm>
          <a:prstGeom prst="rect">
            <a:avLst/>
          </a:prstGeom>
        </p:spPr>
      </p:pic>
      <p:pic>
        <p:nvPicPr>
          <p:cNvPr id="9" name="Picture 8" descr="DSC05208.JPG"/>
          <p:cNvPicPr>
            <a:picLocks noChangeAspect="1"/>
          </p:cNvPicPr>
          <p:nvPr/>
        </p:nvPicPr>
        <p:blipFill>
          <a:blip r:embed="rId7" cstate="print"/>
          <a:stretch>
            <a:fillRect/>
          </a:stretch>
        </p:blipFill>
        <p:spPr>
          <a:xfrm>
            <a:off x="6019800" y="3984567"/>
            <a:ext cx="2506287" cy="1882833"/>
          </a:xfrm>
          <a:prstGeom prst="rect">
            <a:avLst/>
          </a:prstGeom>
        </p:spPr>
      </p:pic>
      <p:sp>
        <p:nvSpPr>
          <p:cNvPr id="10" name="Rectangle 9"/>
          <p:cNvSpPr/>
          <p:nvPr/>
        </p:nvSpPr>
        <p:spPr>
          <a:xfrm>
            <a:off x="583914" y="3426023"/>
            <a:ext cx="2616486" cy="307777"/>
          </a:xfrm>
          <a:prstGeom prst="rect">
            <a:avLst/>
          </a:prstGeom>
        </p:spPr>
        <p:txBody>
          <a:bodyPr wrap="none">
            <a:spAutoFit/>
          </a:bodyPr>
          <a:lstStyle/>
          <a:p>
            <a:r>
              <a:rPr lang="en-US" sz="1400" b="1" dirty="0" smtClean="0">
                <a:latin typeface="Adobe Garamond Pro Bold" pitchFamily="18" charset="0"/>
              </a:rPr>
              <a:t>Comparison of Harvesting Tools </a:t>
            </a:r>
            <a:endParaRPr lang="en-US" sz="1400" dirty="0">
              <a:latin typeface="Adobe Garamond Pro Bold" pitchFamily="18" charset="0"/>
            </a:endParaRPr>
          </a:p>
        </p:txBody>
      </p:sp>
      <p:sp>
        <p:nvSpPr>
          <p:cNvPr id="11" name="Rectangle 10"/>
          <p:cNvSpPr/>
          <p:nvPr/>
        </p:nvSpPr>
        <p:spPr>
          <a:xfrm>
            <a:off x="3630045" y="3426023"/>
            <a:ext cx="1989327" cy="307777"/>
          </a:xfrm>
          <a:prstGeom prst="rect">
            <a:avLst/>
          </a:prstGeom>
        </p:spPr>
        <p:txBody>
          <a:bodyPr wrap="none">
            <a:spAutoFit/>
          </a:bodyPr>
          <a:lstStyle/>
          <a:p>
            <a:r>
              <a:rPr lang="en-US" sz="1400" b="1" dirty="0" smtClean="0">
                <a:latin typeface="Adobe Garamond Pro Bold" pitchFamily="18" charset="0"/>
              </a:rPr>
              <a:t>Different Type of Sickles</a:t>
            </a:r>
            <a:endParaRPr lang="en-US" sz="1400" dirty="0">
              <a:latin typeface="Adobe Garamond Pro Bold" pitchFamily="18" charset="0"/>
            </a:endParaRPr>
          </a:p>
        </p:txBody>
      </p:sp>
      <p:sp>
        <p:nvSpPr>
          <p:cNvPr id="12" name="Rectangle 11"/>
          <p:cNvSpPr/>
          <p:nvPr/>
        </p:nvSpPr>
        <p:spPr>
          <a:xfrm>
            <a:off x="6248400" y="3429000"/>
            <a:ext cx="1989840" cy="307777"/>
          </a:xfrm>
          <a:prstGeom prst="rect">
            <a:avLst/>
          </a:prstGeom>
        </p:spPr>
        <p:txBody>
          <a:bodyPr wrap="none">
            <a:spAutoFit/>
          </a:bodyPr>
          <a:lstStyle/>
          <a:p>
            <a:r>
              <a:rPr lang="en-US" sz="1400" b="1" dirty="0" smtClean="0">
                <a:latin typeface="Adobe Garamond Pro Bold" pitchFamily="18" charset="0"/>
              </a:rPr>
              <a:t>Smart Harvesting Knife </a:t>
            </a:r>
            <a:endParaRPr lang="en-US" sz="1400" dirty="0">
              <a:latin typeface="Adobe Garamond Pro Bold" pitchFamily="18" charset="0"/>
            </a:endParaRPr>
          </a:p>
        </p:txBody>
      </p:sp>
      <p:sp>
        <p:nvSpPr>
          <p:cNvPr id="13" name="Rectangle 12"/>
          <p:cNvSpPr/>
          <p:nvPr/>
        </p:nvSpPr>
        <p:spPr>
          <a:xfrm>
            <a:off x="457200" y="5940623"/>
            <a:ext cx="2819400" cy="307777"/>
          </a:xfrm>
          <a:prstGeom prst="rect">
            <a:avLst/>
          </a:prstGeom>
        </p:spPr>
        <p:txBody>
          <a:bodyPr wrap="square">
            <a:spAutoFit/>
          </a:bodyPr>
          <a:lstStyle/>
          <a:p>
            <a:pPr algn="ctr"/>
            <a:r>
              <a:rPr lang="en-US" sz="1400" b="1" dirty="0" smtClean="0">
                <a:latin typeface="Adobe Garamond Pro Bold" pitchFamily="18" charset="0"/>
              </a:rPr>
              <a:t>Demonstration in Growers Meeting </a:t>
            </a:r>
            <a:endParaRPr lang="en-US" sz="1400" dirty="0">
              <a:latin typeface="Adobe Garamond Pro Bold" pitchFamily="18" charset="0"/>
            </a:endParaRPr>
          </a:p>
        </p:txBody>
      </p:sp>
      <p:sp>
        <p:nvSpPr>
          <p:cNvPr id="14" name="Rectangle 13"/>
          <p:cNvSpPr/>
          <p:nvPr/>
        </p:nvSpPr>
        <p:spPr>
          <a:xfrm>
            <a:off x="3352800" y="5943600"/>
            <a:ext cx="2514600" cy="307777"/>
          </a:xfrm>
          <a:prstGeom prst="rect">
            <a:avLst/>
          </a:prstGeom>
        </p:spPr>
        <p:txBody>
          <a:bodyPr wrap="square">
            <a:spAutoFit/>
          </a:bodyPr>
          <a:lstStyle/>
          <a:p>
            <a:pPr algn="ctr"/>
            <a:r>
              <a:rPr lang="en-US" sz="1400" b="1" dirty="0" smtClean="0">
                <a:latin typeface="Adobe Garamond Pro Bold" pitchFamily="18" charset="0"/>
              </a:rPr>
              <a:t>Demonstrate Harvesting Tools</a:t>
            </a:r>
            <a:endParaRPr lang="en-US" sz="1400" dirty="0">
              <a:latin typeface="Adobe Garamond Pro Bold" pitchFamily="18" charset="0"/>
            </a:endParaRPr>
          </a:p>
        </p:txBody>
      </p:sp>
      <p:sp>
        <p:nvSpPr>
          <p:cNvPr id="15" name="Rectangle 14"/>
          <p:cNvSpPr/>
          <p:nvPr/>
        </p:nvSpPr>
        <p:spPr>
          <a:xfrm>
            <a:off x="5931183" y="5864423"/>
            <a:ext cx="2679417" cy="523220"/>
          </a:xfrm>
          <a:prstGeom prst="rect">
            <a:avLst/>
          </a:prstGeom>
        </p:spPr>
        <p:txBody>
          <a:bodyPr wrap="square">
            <a:spAutoFit/>
          </a:bodyPr>
          <a:lstStyle/>
          <a:p>
            <a:pPr algn="ctr"/>
            <a:r>
              <a:rPr lang="en-US" sz="1400" b="1" dirty="0" smtClean="0">
                <a:latin typeface="Adobe Garamond Pro Bold" pitchFamily="18" charset="0"/>
              </a:rPr>
              <a:t>Smart Harvesting Knife under Preparation</a:t>
            </a:r>
            <a:endParaRPr lang="en-US" sz="1400" dirty="0">
              <a:latin typeface="Adobe Garamond Pro Bold" pitchFamily="18" charset="0"/>
            </a:endParaRPr>
          </a:p>
        </p:txBody>
      </p:sp>
    </p:spTree>
  </p:cSld>
  <p:clrMapOvr>
    <a:masterClrMapping/>
  </p:clrMapOvr>
  <p:transition>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8686800" cy="856488"/>
          </a:xfrm>
        </p:spPr>
        <p:txBody>
          <a:bodyPr>
            <a:noAutofit/>
          </a:bodyPr>
          <a:lstStyle/>
          <a:p>
            <a:pPr algn="ctr"/>
            <a:r>
              <a:rPr lang="en-US" sz="4400" b="1" u="sng" dirty="0" smtClean="0"/>
              <a:t>PICTORIAL VIEW OF IN-FIELD LOSSES</a:t>
            </a:r>
            <a:endParaRPr lang="en-US" sz="4400" b="1" dirty="0"/>
          </a:p>
        </p:txBody>
      </p:sp>
      <p:pic>
        <p:nvPicPr>
          <p:cNvPr id="1026" name="Picture 2" descr="E:\PSST Presentations\PSST Paper Files\PSST Paper Pictures\DSC02486.JPG"/>
          <p:cNvPicPr>
            <a:picLocks noChangeAspect="1" noChangeArrowheads="1"/>
          </p:cNvPicPr>
          <p:nvPr/>
        </p:nvPicPr>
        <p:blipFill>
          <a:blip r:embed="rId2" cstate="print"/>
          <a:srcRect/>
          <a:stretch>
            <a:fillRect/>
          </a:stretch>
        </p:blipFill>
        <p:spPr bwMode="auto">
          <a:xfrm>
            <a:off x="533400" y="1524000"/>
            <a:ext cx="2506287" cy="1882833"/>
          </a:xfrm>
          <a:prstGeom prst="rect">
            <a:avLst/>
          </a:prstGeom>
          <a:noFill/>
        </p:spPr>
      </p:pic>
      <p:pic>
        <p:nvPicPr>
          <p:cNvPr id="1027" name="Picture 3" descr="E:\PSST Presentations\PSST Paper Files\PSST Paper Pictures\DSC02484.JPG"/>
          <p:cNvPicPr>
            <a:picLocks noChangeAspect="1" noChangeArrowheads="1"/>
          </p:cNvPicPr>
          <p:nvPr/>
        </p:nvPicPr>
        <p:blipFill>
          <a:blip r:embed="rId3" cstate="print"/>
          <a:srcRect/>
          <a:stretch>
            <a:fillRect/>
          </a:stretch>
        </p:blipFill>
        <p:spPr bwMode="auto">
          <a:xfrm>
            <a:off x="3276600" y="1524000"/>
            <a:ext cx="2506287" cy="1882833"/>
          </a:xfrm>
          <a:prstGeom prst="rect">
            <a:avLst/>
          </a:prstGeom>
          <a:noFill/>
        </p:spPr>
      </p:pic>
      <p:pic>
        <p:nvPicPr>
          <p:cNvPr id="1028" name="Picture 4" descr="E:\PSST Presentations\PSST Paper Files\PSST Paper Pictures\DSC02526.JPG"/>
          <p:cNvPicPr>
            <a:picLocks noChangeAspect="1" noChangeArrowheads="1"/>
          </p:cNvPicPr>
          <p:nvPr/>
        </p:nvPicPr>
        <p:blipFill>
          <a:blip r:embed="rId4" cstate="print"/>
          <a:srcRect/>
          <a:stretch>
            <a:fillRect/>
          </a:stretch>
        </p:blipFill>
        <p:spPr bwMode="auto">
          <a:xfrm>
            <a:off x="6019800" y="1546167"/>
            <a:ext cx="2506287" cy="1882833"/>
          </a:xfrm>
          <a:prstGeom prst="rect">
            <a:avLst/>
          </a:prstGeom>
          <a:noFill/>
        </p:spPr>
      </p:pic>
      <p:pic>
        <p:nvPicPr>
          <p:cNvPr id="1029" name="Picture 5" descr="E:\PSST Presentations\PSST Paper Files\PSST Paper Pictures\DSC02529.JPG"/>
          <p:cNvPicPr>
            <a:picLocks noChangeAspect="1" noChangeArrowheads="1"/>
          </p:cNvPicPr>
          <p:nvPr/>
        </p:nvPicPr>
        <p:blipFill>
          <a:blip r:embed="rId5" cstate="print"/>
          <a:srcRect/>
          <a:stretch>
            <a:fillRect/>
          </a:stretch>
        </p:blipFill>
        <p:spPr bwMode="auto">
          <a:xfrm>
            <a:off x="533400" y="3908367"/>
            <a:ext cx="2506287" cy="1882833"/>
          </a:xfrm>
          <a:prstGeom prst="rect">
            <a:avLst/>
          </a:prstGeom>
          <a:noFill/>
        </p:spPr>
      </p:pic>
      <p:pic>
        <p:nvPicPr>
          <p:cNvPr id="1030" name="Picture 6" descr="E:\PSST Presentations\PSST Paper Files\PSST Paper Pictures\DSC02525.JPG"/>
          <p:cNvPicPr>
            <a:picLocks noChangeAspect="1" noChangeArrowheads="1"/>
          </p:cNvPicPr>
          <p:nvPr/>
        </p:nvPicPr>
        <p:blipFill>
          <a:blip r:embed="rId6" cstate="print"/>
          <a:srcRect/>
          <a:stretch>
            <a:fillRect/>
          </a:stretch>
        </p:blipFill>
        <p:spPr bwMode="auto">
          <a:xfrm>
            <a:off x="3276600" y="3886200"/>
            <a:ext cx="2506287" cy="1882833"/>
          </a:xfrm>
          <a:prstGeom prst="rect">
            <a:avLst/>
          </a:prstGeom>
          <a:noFill/>
        </p:spPr>
      </p:pic>
      <p:pic>
        <p:nvPicPr>
          <p:cNvPr id="1031" name="Picture 7" descr="E:\PSST Presentations\PSST Paper Files\PSST Paper Pictures\DSC02663.JPG"/>
          <p:cNvPicPr>
            <a:picLocks noChangeAspect="1" noChangeArrowheads="1"/>
          </p:cNvPicPr>
          <p:nvPr/>
        </p:nvPicPr>
        <p:blipFill>
          <a:blip r:embed="rId7" cstate="print"/>
          <a:srcRect/>
          <a:stretch>
            <a:fillRect/>
          </a:stretch>
        </p:blipFill>
        <p:spPr bwMode="auto">
          <a:xfrm>
            <a:off x="6172200" y="3886200"/>
            <a:ext cx="2506287" cy="1882833"/>
          </a:xfrm>
          <a:prstGeom prst="rect">
            <a:avLst/>
          </a:prstGeom>
          <a:noFill/>
        </p:spPr>
      </p:pic>
      <p:sp>
        <p:nvSpPr>
          <p:cNvPr id="10" name="Rectangle 9"/>
          <p:cNvSpPr/>
          <p:nvPr/>
        </p:nvSpPr>
        <p:spPr>
          <a:xfrm>
            <a:off x="3539186" y="3426023"/>
            <a:ext cx="2099614" cy="307777"/>
          </a:xfrm>
          <a:prstGeom prst="rect">
            <a:avLst/>
          </a:prstGeom>
        </p:spPr>
        <p:txBody>
          <a:bodyPr wrap="none">
            <a:spAutoFit/>
          </a:bodyPr>
          <a:lstStyle/>
          <a:p>
            <a:r>
              <a:rPr lang="en-US" sz="1400" b="1" dirty="0" smtClean="0">
                <a:latin typeface="Adobe Garamond Pro Bold" pitchFamily="18" charset="0"/>
              </a:rPr>
              <a:t>Cane Harvested by Sickle</a:t>
            </a:r>
            <a:endParaRPr lang="en-US" sz="1400" dirty="0">
              <a:latin typeface="Adobe Garamond Pro Bold" pitchFamily="18" charset="0"/>
            </a:endParaRPr>
          </a:p>
        </p:txBody>
      </p:sp>
      <p:sp>
        <p:nvSpPr>
          <p:cNvPr id="11" name="Rectangle 10"/>
          <p:cNvSpPr/>
          <p:nvPr/>
        </p:nvSpPr>
        <p:spPr>
          <a:xfrm>
            <a:off x="719786" y="3426023"/>
            <a:ext cx="2099614" cy="307777"/>
          </a:xfrm>
          <a:prstGeom prst="rect">
            <a:avLst/>
          </a:prstGeom>
        </p:spPr>
        <p:txBody>
          <a:bodyPr wrap="none">
            <a:spAutoFit/>
          </a:bodyPr>
          <a:lstStyle/>
          <a:p>
            <a:r>
              <a:rPr lang="en-US" sz="1400" b="1" dirty="0" smtClean="0">
                <a:latin typeface="Adobe Garamond Pro Bold" pitchFamily="18" charset="0"/>
              </a:rPr>
              <a:t>Cane Harvested by Sickle</a:t>
            </a:r>
            <a:endParaRPr lang="en-US" sz="1400" dirty="0">
              <a:latin typeface="Adobe Garamond Pro Bold" pitchFamily="18" charset="0"/>
            </a:endParaRPr>
          </a:p>
        </p:txBody>
      </p:sp>
      <p:sp>
        <p:nvSpPr>
          <p:cNvPr id="12" name="Rectangle 11"/>
          <p:cNvSpPr/>
          <p:nvPr/>
        </p:nvSpPr>
        <p:spPr>
          <a:xfrm>
            <a:off x="5734349" y="3426023"/>
            <a:ext cx="3409651" cy="307777"/>
          </a:xfrm>
          <a:prstGeom prst="rect">
            <a:avLst/>
          </a:prstGeom>
        </p:spPr>
        <p:txBody>
          <a:bodyPr wrap="none">
            <a:spAutoFit/>
          </a:bodyPr>
          <a:lstStyle/>
          <a:p>
            <a:r>
              <a:rPr lang="en-US" sz="1400" b="1" dirty="0" smtClean="0">
                <a:latin typeface="Adobe Garamond Pro Bold" pitchFamily="18" charset="0"/>
              </a:rPr>
              <a:t>Poor Sprouting due to Improper Harvesting</a:t>
            </a:r>
            <a:endParaRPr lang="en-US" sz="1400" dirty="0">
              <a:latin typeface="Adobe Garamond Pro Bold" pitchFamily="18" charset="0"/>
            </a:endParaRPr>
          </a:p>
        </p:txBody>
      </p:sp>
      <p:sp>
        <p:nvSpPr>
          <p:cNvPr id="13" name="Rectangle 12"/>
          <p:cNvSpPr/>
          <p:nvPr/>
        </p:nvSpPr>
        <p:spPr>
          <a:xfrm>
            <a:off x="40650" y="5791200"/>
            <a:ext cx="3235950" cy="307777"/>
          </a:xfrm>
          <a:prstGeom prst="rect">
            <a:avLst/>
          </a:prstGeom>
        </p:spPr>
        <p:txBody>
          <a:bodyPr wrap="none">
            <a:spAutoFit/>
          </a:bodyPr>
          <a:lstStyle/>
          <a:p>
            <a:r>
              <a:rPr lang="en-US" sz="1400" b="1" dirty="0" smtClean="0">
                <a:latin typeface="Adobe Garamond Pro Bold" pitchFamily="18" charset="0"/>
              </a:rPr>
              <a:t>In-Field Loss due to Improper Harvesting</a:t>
            </a:r>
            <a:endParaRPr lang="en-US" sz="1400" dirty="0">
              <a:latin typeface="Adobe Garamond Pro Bold" pitchFamily="18" charset="0"/>
            </a:endParaRPr>
          </a:p>
        </p:txBody>
      </p:sp>
      <p:sp>
        <p:nvSpPr>
          <p:cNvPr id="14" name="Rectangle 13"/>
          <p:cNvSpPr/>
          <p:nvPr/>
        </p:nvSpPr>
        <p:spPr>
          <a:xfrm>
            <a:off x="3124200" y="5788223"/>
            <a:ext cx="2895600" cy="523220"/>
          </a:xfrm>
          <a:prstGeom prst="rect">
            <a:avLst/>
          </a:prstGeom>
        </p:spPr>
        <p:txBody>
          <a:bodyPr wrap="square">
            <a:spAutoFit/>
          </a:bodyPr>
          <a:lstStyle/>
          <a:p>
            <a:pPr algn="ctr"/>
            <a:r>
              <a:rPr lang="en-US" sz="1400" b="1" dirty="0" smtClean="0">
                <a:latin typeface="Adobe Garamond Pro Bold" pitchFamily="18" charset="0"/>
              </a:rPr>
              <a:t>In-Field Losses due to Improper</a:t>
            </a:r>
          </a:p>
          <a:p>
            <a:pPr algn="ctr"/>
            <a:r>
              <a:rPr lang="en-US" sz="1400" b="1" dirty="0" smtClean="0">
                <a:latin typeface="Adobe Garamond Pro Bold" pitchFamily="18" charset="0"/>
              </a:rPr>
              <a:t>Harvesting</a:t>
            </a:r>
            <a:endParaRPr lang="en-US" sz="1400" dirty="0">
              <a:latin typeface="Adobe Garamond Pro Bold" pitchFamily="18" charset="0"/>
            </a:endParaRPr>
          </a:p>
        </p:txBody>
      </p:sp>
      <p:sp>
        <p:nvSpPr>
          <p:cNvPr id="15" name="Rectangle 14"/>
          <p:cNvSpPr/>
          <p:nvPr/>
        </p:nvSpPr>
        <p:spPr>
          <a:xfrm>
            <a:off x="6848235" y="5788223"/>
            <a:ext cx="1305165" cy="307777"/>
          </a:xfrm>
          <a:prstGeom prst="rect">
            <a:avLst/>
          </a:prstGeom>
        </p:spPr>
        <p:txBody>
          <a:bodyPr wrap="none">
            <a:spAutoFit/>
          </a:bodyPr>
          <a:lstStyle/>
          <a:p>
            <a:r>
              <a:rPr lang="en-US" sz="1400" b="1" dirty="0" smtClean="0">
                <a:latin typeface="Adobe Garamond Pro Bold" pitchFamily="18" charset="0"/>
              </a:rPr>
              <a:t>In-Field Losses</a:t>
            </a:r>
            <a:endParaRPr lang="en-US" sz="1400" dirty="0">
              <a:latin typeface="Adobe Garamond Pro Bold" pitchFamily="18" charset="0"/>
            </a:endParaRPr>
          </a:p>
        </p:txBody>
      </p:sp>
    </p:spTree>
  </p:cSld>
  <p:clrMapOvr>
    <a:masterClrMapping/>
  </p:clrMapOvr>
  <p:transition>
    <p:wipe dir="d"/>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1446</TotalTime>
  <Words>821</Words>
  <Application>Microsoft Office PowerPoint</Application>
  <PresentationFormat>On-screen Show (4:3)</PresentationFormat>
  <Paragraphs>195</Paragraphs>
  <Slides>27</Slides>
  <Notes>5</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Flow</vt:lpstr>
      <vt:lpstr>Slide 1</vt:lpstr>
      <vt:lpstr>BY AGHA MASHOOQUE ALI Deputy General MANAGER (CD) Faran Sugar Mills Ltd</vt:lpstr>
      <vt:lpstr>ABSTRACT</vt:lpstr>
      <vt:lpstr>INTRODUCTION</vt:lpstr>
      <vt:lpstr>METHODOLOGY</vt:lpstr>
      <vt:lpstr>KEY WORDS</vt:lpstr>
      <vt:lpstr>EFFICIENT HARVESTING PROGRAM</vt:lpstr>
      <vt:lpstr>SUGARCANE HARVESTING TOOLS USED IN SINDH PROVINCE</vt:lpstr>
      <vt:lpstr>PICTORIAL VIEW OF IN-FIELD LOSSES</vt:lpstr>
      <vt:lpstr>MEASURED IN-FIELD LOSSES</vt:lpstr>
      <vt:lpstr>SMART FARMING Pictorial View </vt:lpstr>
      <vt:lpstr>CHOOSE SMART HARVESTING KNIFE</vt:lpstr>
      <vt:lpstr>COMPARISON OF DIFFERENT HARVESTING TOOLS IN SINDH PROVINCE</vt:lpstr>
      <vt:lpstr>SECTOR WISE IN-FIELD LOSSES DUE TO IMPROPER HARVESTING</vt:lpstr>
      <vt:lpstr>ADVANTAGES OF THE PROPER HARVESTING</vt:lpstr>
      <vt:lpstr>LOSSES IN SUGARCANE WEIGHT FROM HARVESTING TO CRUSH</vt:lpstr>
      <vt:lpstr>HARVESTING TECHNIQUES</vt:lpstr>
      <vt:lpstr>CUT YOUR LOSSES Harvesting is Getting Smarter</vt:lpstr>
      <vt:lpstr>Slide 19</vt:lpstr>
      <vt:lpstr>Slide 20</vt:lpstr>
      <vt:lpstr>Smart Farming</vt:lpstr>
      <vt:lpstr>SMART FARMING High Efficiency Irrigation System (HEIS) Mir Mushtaque Agri. Farm Area Plant Crop 24 Acres &amp; Ratoon Crop 24 Acres Plantation Date: 09/11/2020</vt:lpstr>
      <vt:lpstr>Slide 23</vt:lpstr>
      <vt:lpstr>SMART FARMING ALTERNATIVE SOURCE OF ENERGY</vt:lpstr>
      <vt:lpstr>Biological Control as Biological Pest Management  </vt:lpstr>
      <vt:lpstr>WAY FORWARD</vt:lpstr>
      <vt:lpstr>Slide 27</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cp:lastModifiedBy>Agha-Mashooque</cp:lastModifiedBy>
  <cp:revision>483</cp:revision>
  <dcterms:created xsi:type="dcterms:W3CDTF">2006-08-16T00:00:00Z</dcterms:created>
  <dcterms:modified xsi:type="dcterms:W3CDTF">2023-09-07T07:37:56Z</dcterms:modified>
</cp:coreProperties>
</file>